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TT Hoves Bold" charset="1" panose="02000003020000060003"/>
      <p:regular r:id="rId19"/>
    </p:embeddedFont>
    <p:embeddedFont>
      <p:font typeface="TT Hoves Italics" charset="1" panose="02000003020000060003"/>
      <p:regular r:id="rId20"/>
    </p:embeddedFont>
    <p:embeddedFont>
      <p:font typeface="TT Hoves" charset="1" panose="02000003020000060003"/>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jpeg>
</file>

<file path=ppt/media/image13.png>
</file>

<file path=ppt/media/image14.svg>
</file>

<file path=ppt/media/image15.png>
</file>

<file path=ppt/media/image16.png>
</file>

<file path=ppt/media/image17.png>
</file>

<file path=ppt/media/image2.png>
</file>

<file path=ppt/media/image3.png>
</file>

<file path=ppt/media/image4.png>
</file>

<file path=ppt/media/image5.jpeg>
</file>

<file path=ppt/media/image6.pn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3.png" Type="http://schemas.openxmlformats.org/officeDocument/2006/relationships/image"/><Relationship Id="rId6"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 Id="rId6" Target="../media/image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 Id="rId6" Target="../media/image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1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3.png" Type="http://schemas.openxmlformats.org/officeDocument/2006/relationships/image"/><Relationship Id="rId7" Target="../media/image1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3.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11.png" Type="http://schemas.openxmlformats.org/officeDocument/2006/relationships/image"/><Relationship Id="rId5" Target="../media/image3.png" Type="http://schemas.openxmlformats.org/officeDocument/2006/relationships/image"/><Relationship Id="rId6" Target="../media/image1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3.png" Type="http://schemas.openxmlformats.org/officeDocument/2006/relationships/image"/><Relationship Id="rId6"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3.png" Type="http://schemas.openxmlformats.org/officeDocument/2006/relationships/image"/><Relationship Id="rId5"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3.png" Type="http://schemas.openxmlformats.org/officeDocument/2006/relationships/image"/><Relationship Id="rId6"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3.png" Type="http://schemas.openxmlformats.org/officeDocument/2006/relationships/image"/><Relationship Id="rId6"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Freeform 3" id="3"/>
          <p:cNvSpPr/>
          <p:nvPr/>
        </p:nvSpPr>
        <p:spPr>
          <a:xfrm flipH="false" flipV="false" rot="0">
            <a:off x="-2480522" y="7267206"/>
            <a:ext cx="5038858" cy="4289328"/>
          </a:xfrm>
          <a:custGeom>
            <a:avLst/>
            <a:gdLst/>
            <a:ahLst/>
            <a:cxnLst/>
            <a:rect r="r" b="b" t="t" l="l"/>
            <a:pathLst>
              <a:path h="4289328" w="5038858">
                <a:moveTo>
                  <a:pt x="0" y="0"/>
                </a:moveTo>
                <a:lnTo>
                  <a:pt x="5038858" y="0"/>
                </a:lnTo>
                <a:lnTo>
                  <a:pt x="5038858" y="4289328"/>
                </a:lnTo>
                <a:lnTo>
                  <a:pt x="0" y="4289328"/>
                </a:lnTo>
                <a:lnTo>
                  <a:pt x="0" y="0"/>
                </a:lnTo>
                <a:close/>
              </a:path>
            </a:pathLst>
          </a:custGeom>
          <a:blipFill>
            <a:blip r:embed="rId3"/>
            <a:stretch>
              <a:fillRect l="0" t="0" r="0" b="0"/>
            </a:stretch>
          </a:blipFill>
        </p:spPr>
      </p:sp>
      <p:sp>
        <p:nvSpPr>
          <p:cNvPr name="Freeform 4" id="4"/>
          <p:cNvSpPr/>
          <p:nvPr/>
        </p:nvSpPr>
        <p:spPr>
          <a:xfrm flipH="false" flipV="false" rot="0">
            <a:off x="15729664" y="7267206"/>
            <a:ext cx="5038858" cy="4289328"/>
          </a:xfrm>
          <a:custGeom>
            <a:avLst/>
            <a:gdLst/>
            <a:ahLst/>
            <a:cxnLst/>
            <a:rect r="r" b="b" t="t" l="l"/>
            <a:pathLst>
              <a:path h="4289328" w="5038858">
                <a:moveTo>
                  <a:pt x="0" y="0"/>
                </a:moveTo>
                <a:lnTo>
                  <a:pt x="5038858" y="0"/>
                </a:lnTo>
                <a:lnTo>
                  <a:pt x="5038858" y="4289328"/>
                </a:lnTo>
                <a:lnTo>
                  <a:pt x="0" y="4289328"/>
                </a:lnTo>
                <a:lnTo>
                  <a:pt x="0" y="0"/>
                </a:lnTo>
                <a:close/>
              </a:path>
            </a:pathLst>
          </a:custGeom>
          <a:blipFill>
            <a:blip r:embed="rId3"/>
            <a:stretch>
              <a:fillRect l="0" t="0" r="0" b="0"/>
            </a:stretch>
          </a:blipFill>
        </p:spPr>
      </p:sp>
      <p:sp>
        <p:nvSpPr>
          <p:cNvPr name="Freeform 5" id="5"/>
          <p:cNvSpPr/>
          <p:nvPr/>
        </p:nvSpPr>
        <p:spPr>
          <a:xfrm flipH="false" flipV="false" rot="0">
            <a:off x="-801925" y="406742"/>
            <a:ext cx="7562907" cy="746837"/>
          </a:xfrm>
          <a:custGeom>
            <a:avLst/>
            <a:gdLst/>
            <a:ahLst/>
            <a:cxnLst/>
            <a:rect r="r" b="b" t="t" l="l"/>
            <a:pathLst>
              <a:path h="746837" w="7562907">
                <a:moveTo>
                  <a:pt x="0" y="0"/>
                </a:moveTo>
                <a:lnTo>
                  <a:pt x="7562907" y="0"/>
                </a:lnTo>
                <a:lnTo>
                  <a:pt x="7562907" y="746837"/>
                </a:lnTo>
                <a:lnTo>
                  <a:pt x="0" y="746837"/>
                </a:lnTo>
                <a:lnTo>
                  <a:pt x="0" y="0"/>
                </a:lnTo>
                <a:close/>
              </a:path>
            </a:pathLst>
          </a:custGeom>
          <a:blipFill>
            <a:blip r:embed="rId4"/>
            <a:stretch>
              <a:fillRect l="0" t="0" r="0" b="0"/>
            </a:stretch>
          </a:blipFill>
        </p:spPr>
      </p:sp>
      <p:sp>
        <p:nvSpPr>
          <p:cNvPr name="Freeform 6" id="6"/>
          <p:cNvSpPr/>
          <p:nvPr/>
        </p:nvSpPr>
        <p:spPr>
          <a:xfrm flipH="false" flipV="false" rot="0">
            <a:off x="14211454" y="434851"/>
            <a:ext cx="3714860" cy="1187699"/>
          </a:xfrm>
          <a:custGeom>
            <a:avLst/>
            <a:gdLst/>
            <a:ahLst/>
            <a:cxnLst/>
            <a:rect r="r" b="b" t="t" l="l"/>
            <a:pathLst>
              <a:path h="1187699" w="3714860">
                <a:moveTo>
                  <a:pt x="0" y="0"/>
                </a:moveTo>
                <a:lnTo>
                  <a:pt x="3714860" y="0"/>
                </a:lnTo>
                <a:lnTo>
                  <a:pt x="3714860" y="1187698"/>
                </a:lnTo>
                <a:lnTo>
                  <a:pt x="0" y="1187698"/>
                </a:lnTo>
                <a:lnTo>
                  <a:pt x="0" y="0"/>
                </a:lnTo>
                <a:close/>
              </a:path>
            </a:pathLst>
          </a:custGeom>
          <a:blipFill>
            <a:blip r:embed="rId5"/>
            <a:stretch>
              <a:fillRect l="0" t="-6960" r="0" b="0"/>
            </a:stretch>
          </a:blipFill>
        </p:spPr>
      </p:sp>
      <p:sp>
        <p:nvSpPr>
          <p:cNvPr name="TextBox 7" id="7"/>
          <p:cNvSpPr txBox="true"/>
          <p:nvPr/>
        </p:nvSpPr>
        <p:spPr>
          <a:xfrm rot="0">
            <a:off x="2385075" y="2658529"/>
            <a:ext cx="13517851" cy="3107701"/>
          </a:xfrm>
          <a:prstGeom prst="rect">
            <a:avLst/>
          </a:prstGeom>
        </p:spPr>
        <p:txBody>
          <a:bodyPr anchor="t" rtlCol="false" tIns="0" lIns="0" bIns="0" rIns="0">
            <a:spAutoFit/>
          </a:bodyPr>
          <a:lstStyle/>
          <a:p>
            <a:pPr algn="ctr" marL="0" indent="0" lvl="0">
              <a:lnSpc>
                <a:spcPts val="12459"/>
              </a:lnSpc>
              <a:spcBef>
                <a:spcPct val="0"/>
              </a:spcBef>
            </a:pPr>
            <a:r>
              <a:rPr lang="en-US" b="true" sz="8899">
                <a:solidFill>
                  <a:srgbClr val="FFFFFF"/>
                </a:solidFill>
                <a:latin typeface="TT Hoves Bold"/>
                <a:ea typeface="TT Hoves Bold"/>
                <a:cs typeface="TT Hoves Bold"/>
                <a:sym typeface="TT Hoves Bold"/>
              </a:rPr>
              <a:t>Satellite-Based Lake Eutrophication Mapping</a:t>
            </a:r>
          </a:p>
        </p:txBody>
      </p:sp>
      <p:sp>
        <p:nvSpPr>
          <p:cNvPr name="TextBox 8" id="8"/>
          <p:cNvSpPr txBox="true"/>
          <p:nvPr/>
        </p:nvSpPr>
        <p:spPr>
          <a:xfrm rot="0">
            <a:off x="4552502" y="7333783"/>
            <a:ext cx="8713763" cy="863600"/>
          </a:xfrm>
          <a:prstGeom prst="rect">
            <a:avLst/>
          </a:prstGeom>
        </p:spPr>
        <p:txBody>
          <a:bodyPr anchor="t" rtlCol="false" tIns="0" lIns="0" bIns="0" rIns="0">
            <a:spAutoFit/>
          </a:bodyPr>
          <a:lstStyle/>
          <a:p>
            <a:pPr algn="ctr" marL="0" indent="0" lvl="0">
              <a:lnSpc>
                <a:spcPts val="7000"/>
              </a:lnSpc>
              <a:spcBef>
                <a:spcPct val="0"/>
              </a:spcBef>
            </a:pPr>
            <a:r>
              <a:rPr lang="en-US" sz="5000" i="true">
                <a:solidFill>
                  <a:srgbClr val="FFFFFF"/>
                </a:solidFill>
                <a:latin typeface="TT Hoves Italics"/>
                <a:ea typeface="TT Hoves Italics"/>
                <a:cs typeface="TT Hoves Italics"/>
                <a:sym typeface="TT Hoves Italics"/>
              </a:rPr>
              <a:t>TEAM</a:t>
            </a:r>
            <a:r>
              <a:rPr lang="en-US" sz="5000" i="true">
                <a:solidFill>
                  <a:srgbClr val="FFFFFF"/>
                </a:solidFill>
                <a:latin typeface="TT Hoves Italics"/>
                <a:ea typeface="TT Hoves Italics"/>
                <a:cs typeface="TT Hoves Italics"/>
                <a:sym typeface="TT Hoves Italics"/>
              </a:rPr>
              <a:t> NAME: </a:t>
            </a:r>
            <a:r>
              <a:rPr lang="en-US" sz="5000" i="true">
                <a:solidFill>
                  <a:srgbClr val="FFFFFF"/>
                </a:solidFill>
                <a:latin typeface="TT Hoves Italics"/>
                <a:ea typeface="TT Hoves Italics"/>
                <a:cs typeface="TT Hoves Italics"/>
                <a:sym typeface="TT Hoves Italics"/>
              </a:rPr>
              <a:t>Binary Brains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999" r="0" b="-8000"/>
            </a:stretch>
          </a:blipFill>
        </p:spPr>
      </p:sp>
      <p:sp>
        <p:nvSpPr>
          <p:cNvPr name="Freeform 3" id="3"/>
          <p:cNvSpPr/>
          <p:nvPr/>
        </p:nvSpPr>
        <p:spPr>
          <a:xfrm flipH="false" flipV="false" rot="0">
            <a:off x="-1042240"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328129"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747783" y="315632"/>
            <a:ext cx="7220944" cy="713068"/>
          </a:xfrm>
          <a:custGeom>
            <a:avLst/>
            <a:gdLst/>
            <a:ahLst/>
            <a:cxnLst/>
            <a:rect r="r" b="b" t="t" l="l"/>
            <a:pathLst>
              <a:path h="713068" w="7220944">
                <a:moveTo>
                  <a:pt x="0" y="0"/>
                </a:moveTo>
                <a:lnTo>
                  <a:pt x="7220944" y="0"/>
                </a:lnTo>
                <a:lnTo>
                  <a:pt x="7220944" y="713068"/>
                </a:lnTo>
                <a:lnTo>
                  <a:pt x="0" y="713068"/>
                </a:lnTo>
                <a:lnTo>
                  <a:pt x="0" y="0"/>
                </a:lnTo>
                <a:close/>
              </a:path>
            </a:pathLst>
          </a:custGeom>
          <a:blipFill>
            <a:blip r:embed="rId5"/>
            <a:stretch>
              <a:fillRect l="0" t="0" r="0" b="0"/>
            </a:stretch>
          </a:blipFill>
        </p:spPr>
      </p:sp>
      <p:sp>
        <p:nvSpPr>
          <p:cNvPr name="TextBox 6" id="6"/>
          <p:cNvSpPr txBox="true"/>
          <p:nvPr/>
        </p:nvSpPr>
        <p:spPr>
          <a:xfrm rot="0">
            <a:off x="1447596" y="1395237"/>
            <a:ext cx="16495526" cy="8755187"/>
          </a:xfrm>
          <a:prstGeom prst="rect">
            <a:avLst/>
          </a:prstGeom>
        </p:spPr>
        <p:txBody>
          <a:bodyPr anchor="t" rtlCol="false" tIns="0" lIns="0" bIns="0" rIns="0">
            <a:spAutoFit/>
          </a:bodyPr>
          <a:lstStyle/>
          <a:p>
            <a:pPr algn="just">
              <a:lnSpc>
                <a:spcPts val="3055"/>
              </a:lnSpc>
            </a:pPr>
            <a:r>
              <a:rPr lang="en-US" sz="2182" b="true">
                <a:solidFill>
                  <a:srgbClr val="022942"/>
                </a:solidFill>
                <a:latin typeface="TT Hoves Bold"/>
                <a:ea typeface="TT Hoves Bold"/>
                <a:cs typeface="TT Hoves Bold"/>
                <a:sym typeface="TT Hoves Bold"/>
              </a:rPr>
              <a:t>STEP 7 — Thematic Map Generation </a:t>
            </a:r>
          </a:p>
          <a:p>
            <a:pPr algn="just">
              <a:lnSpc>
                <a:spcPts val="3055"/>
              </a:lnSpc>
            </a:pPr>
            <a:r>
              <a:rPr lang="en-US" sz="2182">
                <a:solidFill>
                  <a:srgbClr val="022942"/>
                </a:solidFill>
                <a:latin typeface="TT Hoves"/>
                <a:ea typeface="TT Hoves"/>
                <a:cs typeface="TT Hoves"/>
                <a:sym typeface="TT Hoves"/>
              </a:rPr>
              <a:t>Assign distinct colors to each trophic class for visual clarity</a:t>
            </a:r>
          </a:p>
          <a:p>
            <a:pPr algn="just">
              <a:lnSpc>
                <a:spcPts val="3055"/>
              </a:lnSpc>
            </a:pPr>
            <a:r>
              <a:rPr lang="en-US" sz="2182">
                <a:solidFill>
                  <a:srgbClr val="022942"/>
                </a:solidFill>
                <a:latin typeface="TT Hoves"/>
                <a:ea typeface="TT Hoves"/>
                <a:cs typeface="TT Hoves"/>
                <a:sym typeface="TT Hoves"/>
              </a:rPr>
              <a:t>Blue → Oligotrophic</a:t>
            </a:r>
          </a:p>
          <a:p>
            <a:pPr algn="just">
              <a:lnSpc>
                <a:spcPts val="3055"/>
              </a:lnSpc>
            </a:pPr>
            <a:r>
              <a:rPr lang="en-US" sz="2182">
                <a:solidFill>
                  <a:srgbClr val="022942"/>
                </a:solidFill>
                <a:latin typeface="TT Hoves"/>
                <a:ea typeface="TT Hoves"/>
                <a:cs typeface="TT Hoves"/>
                <a:sym typeface="TT Hoves"/>
              </a:rPr>
              <a:t>Yellow → Mesotrophic</a:t>
            </a:r>
          </a:p>
          <a:p>
            <a:pPr algn="just">
              <a:lnSpc>
                <a:spcPts val="3055"/>
              </a:lnSpc>
            </a:pPr>
            <a:r>
              <a:rPr lang="en-US" sz="2182">
                <a:solidFill>
                  <a:srgbClr val="022942"/>
                </a:solidFill>
                <a:latin typeface="TT Hoves"/>
                <a:ea typeface="TT Hoves"/>
                <a:cs typeface="TT Hoves"/>
                <a:sym typeface="TT Hoves"/>
              </a:rPr>
              <a:t>Red → Eutrophic</a:t>
            </a:r>
          </a:p>
          <a:p>
            <a:pPr algn="just">
              <a:lnSpc>
                <a:spcPts val="3055"/>
              </a:lnSpc>
            </a:pPr>
            <a:r>
              <a:rPr lang="en-US" sz="2182">
                <a:solidFill>
                  <a:srgbClr val="022942"/>
                </a:solidFill>
                <a:latin typeface="TT Hoves"/>
                <a:ea typeface="TT Hoves"/>
                <a:cs typeface="TT Hoves"/>
                <a:sym typeface="TT Hoves"/>
              </a:rPr>
              <a:t>Add map elements: title, legend, north arrow, scale bar</a:t>
            </a:r>
          </a:p>
          <a:p>
            <a:pPr algn="just">
              <a:lnSpc>
                <a:spcPts val="3055"/>
              </a:lnSpc>
            </a:pPr>
            <a:r>
              <a:rPr lang="en-US" sz="2182">
                <a:solidFill>
                  <a:srgbClr val="022942"/>
                </a:solidFill>
                <a:latin typeface="TT Hoves"/>
                <a:ea typeface="TT Hoves"/>
                <a:cs typeface="TT Hoves"/>
                <a:sym typeface="TT Hoves"/>
              </a:rPr>
              <a:t>Use Python (Rasterio + Matplotlib) or QGIS for map rendering</a:t>
            </a:r>
          </a:p>
          <a:p>
            <a:pPr algn="just">
              <a:lnSpc>
                <a:spcPts val="3055"/>
              </a:lnSpc>
            </a:pPr>
            <a:r>
              <a:rPr lang="en-US" sz="2182">
                <a:solidFill>
                  <a:srgbClr val="022942"/>
                </a:solidFill>
                <a:latin typeface="TT Hoves"/>
                <a:ea typeface="TT Hoves"/>
                <a:cs typeface="TT Hoves"/>
                <a:sym typeface="TT Hoves"/>
              </a:rPr>
              <a:t>Overlay the classified map on a base map for geographic context</a:t>
            </a:r>
          </a:p>
          <a:p>
            <a:pPr algn="just">
              <a:lnSpc>
                <a:spcPts val="3055"/>
              </a:lnSpc>
            </a:pPr>
            <a:r>
              <a:rPr lang="en-US" sz="2182">
                <a:solidFill>
                  <a:srgbClr val="022942"/>
                </a:solidFill>
                <a:latin typeface="TT Hoves"/>
                <a:ea typeface="TT Hoves"/>
                <a:cs typeface="TT Hoves"/>
                <a:sym typeface="TT Hoves"/>
              </a:rPr>
              <a:t>Export the final map as GeoTIFF (for GIS use) or PNG/PDF (for reporting)</a:t>
            </a:r>
          </a:p>
          <a:p>
            <a:pPr algn="just">
              <a:lnSpc>
                <a:spcPts val="3055"/>
              </a:lnSpc>
            </a:pPr>
            <a:r>
              <a:rPr lang="en-US" sz="2182" b="true">
                <a:solidFill>
                  <a:srgbClr val="022942"/>
                </a:solidFill>
                <a:latin typeface="TT Hoves Bold"/>
                <a:ea typeface="TT Hoves Bold"/>
                <a:cs typeface="TT Hoves Bold"/>
                <a:sym typeface="TT Hoves Bold"/>
              </a:rPr>
              <a:t>Output: </a:t>
            </a:r>
            <a:r>
              <a:rPr lang="en-US" sz="2182">
                <a:solidFill>
                  <a:srgbClr val="022942"/>
                </a:solidFill>
                <a:latin typeface="TT Hoves"/>
                <a:ea typeface="TT Hoves"/>
                <a:cs typeface="TT Hoves"/>
                <a:sym typeface="TT Hoves"/>
              </a:rPr>
              <a:t>Color-Coded Eutrophication Thematic Map</a:t>
            </a:r>
          </a:p>
          <a:p>
            <a:pPr algn="just">
              <a:lnSpc>
                <a:spcPts val="3055"/>
              </a:lnSpc>
            </a:pPr>
          </a:p>
          <a:p>
            <a:pPr algn="just">
              <a:lnSpc>
                <a:spcPts val="3055"/>
              </a:lnSpc>
            </a:pPr>
            <a:r>
              <a:rPr lang="en-US" sz="2182" b="true">
                <a:solidFill>
                  <a:srgbClr val="022942"/>
                </a:solidFill>
                <a:latin typeface="TT Hoves Bold"/>
                <a:ea typeface="TT Hoves Bold"/>
                <a:cs typeface="TT Hoves Bold"/>
                <a:sym typeface="TT Hoves Bold"/>
              </a:rPr>
              <a:t>STEP 8 — Validation &amp; Accuracy Assessment </a:t>
            </a:r>
          </a:p>
          <a:p>
            <a:pPr algn="just">
              <a:lnSpc>
                <a:spcPts val="3055"/>
              </a:lnSpc>
            </a:pPr>
            <a:r>
              <a:rPr lang="en-US" sz="2182">
                <a:solidFill>
                  <a:srgbClr val="022942"/>
                </a:solidFill>
                <a:latin typeface="TT Hoves"/>
                <a:ea typeface="TT Hoves"/>
                <a:cs typeface="TT Hoves"/>
                <a:sym typeface="TT Hoves"/>
              </a:rPr>
              <a:t>Collect reference data — government water quality reports, CPCB datasets, or field sampling records</a:t>
            </a:r>
          </a:p>
          <a:p>
            <a:pPr algn="just">
              <a:lnSpc>
                <a:spcPts val="3055"/>
              </a:lnSpc>
            </a:pPr>
            <a:r>
              <a:rPr lang="en-US" sz="2182">
                <a:solidFill>
                  <a:srgbClr val="022942"/>
                </a:solidFill>
                <a:latin typeface="TT Hoves"/>
                <a:ea typeface="TT Hoves"/>
                <a:cs typeface="TT Hoves"/>
                <a:sym typeface="TT Hoves"/>
              </a:rPr>
              <a:t>Select a set of ground truth points with known trophic class</a:t>
            </a:r>
          </a:p>
          <a:p>
            <a:pPr algn="just">
              <a:lnSpc>
                <a:spcPts val="3055"/>
              </a:lnSpc>
            </a:pPr>
            <a:r>
              <a:rPr lang="en-US" sz="2182">
                <a:solidFill>
                  <a:srgbClr val="022942"/>
                </a:solidFill>
                <a:latin typeface="TT Hoves"/>
                <a:ea typeface="TT Hoves"/>
                <a:cs typeface="TT Hoves"/>
                <a:sym typeface="TT Hoves"/>
              </a:rPr>
              <a:t>Compare classified map output against ground truth at those points</a:t>
            </a:r>
          </a:p>
          <a:p>
            <a:pPr algn="just">
              <a:lnSpc>
                <a:spcPts val="3055"/>
              </a:lnSpc>
            </a:pPr>
            <a:r>
              <a:rPr lang="en-US" sz="2182">
                <a:solidFill>
                  <a:srgbClr val="022942"/>
                </a:solidFill>
                <a:latin typeface="TT Hoves"/>
                <a:ea typeface="TT Hoves"/>
                <a:cs typeface="TT Hoves"/>
                <a:sym typeface="TT Hoves"/>
              </a:rPr>
              <a:t>Build a Confusion Matrix showing correct vs incorrect classifications per class</a:t>
            </a:r>
          </a:p>
          <a:p>
            <a:pPr algn="just">
              <a:lnSpc>
                <a:spcPts val="3055"/>
              </a:lnSpc>
            </a:pPr>
            <a:r>
              <a:rPr lang="en-US" sz="2182">
                <a:solidFill>
                  <a:srgbClr val="022942"/>
                </a:solidFill>
                <a:latin typeface="TT Hoves"/>
                <a:ea typeface="TT Hoves"/>
                <a:cs typeface="TT Hoves"/>
                <a:sym typeface="TT Hoves"/>
              </a:rPr>
              <a:t>Calculate Overall Accuracy = (Correctly classified pixels / Total pixels) × 100</a:t>
            </a:r>
          </a:p>
          <a:p>
            <a:pPr algn="just">
              <a:lnSpc>
                <a:spcPts val="3055"/>
              </a:lnSpc>
            </a:pPr>
            <a:r>
              <a:rPr lang="en-US" sz="2182">
                <a:solidFill>
                  <a:srgbClr val="022942"/>
                </a:solidFill>
                <a:latin typeface="TT Hoves"/>
                <a:ea typeface="TT Hoves"/>
                <a:cs typeface="TT Hoves"/>
                <a:sym typeface="TT Hoves"/>
              </a:rPr>
              <a:t>Calculate Kappa Coefficient to measure agreement beyond chance</a:t>
            </a:r>
          </a:p>
          <a:p>
            <a:pPr algn="just">
              <a:lnSpc>
                <a:spcPts val="3055"/>
              </a:lnSpc>
            </a:pPr>
            <a:r>
              <a:rPr lang="en-US" sz="2182">
                <a:solidFill>
                  <a:srgbClr val="022942"/>
                </a:solidFill>
                <a:latin typeface="TT Hoves"/>
                <a:ea typeface="TT Hoves"/>
                <a:cs typeface="TT Hoves"/>
                <a:sym typeface="TT Hoves"/>
              </a:rPr>
              <a:t>If accuracy is below 85%, revisit classification thresholds or retrain the ML model</a:t>
            </a:r>
          </a:p>
          <a:p>
            <a:pPr algn="just">
              <a:lnSpc>
                <a:spcPts val="3055"/>
              </a:lnSpc>
            </a:pPr>
            <a:r>
              <a:rPr lang="en-US" sz="2182">
                <a:solidFill>
                  <a:srgbClr val="022942"/>
                </a:solidFill>
                <a:latin typeface="TT Hoves"/>
                <a:ea typeface="TT Hoves"/>
                <a:cs typeface="TT Hoves"/>
                <a:sym typeface="TT Hoves"/>
              </a:rPr>
              <a:t>Document all accuracy metrics in the final project report</a:t>
            </a:r>
          </a:p>
          <a:p>
            <a:pPr algn="just">
              <a:lnSpc>
                <a:spcPts val="3055"/>
              </a:lnSpc>
            </a:pPr>
            <a:r>
              <a:rPr lang="en-US" sz="2182" b="true">
                <a:solidFill>
                  <a:srgbClr val="022942"/>
                </a:solidFill>
                <a:latin typeface="TT Hoves Bold"/>
                <a:ea typeface="TT Hoves Bold"/>
                <a:cs typeface="TT Hoves Bold"/>
                <a:sym typeface="TT Hoves Bold"/>
              </a:rPr>
              <a:t>Output: </a:t>
            </a:r>
            <a:r>
              <a:rPr lang="en-US" sz="2182">
                <a:solidFill>
                  <a:srgbClr val="022942"/>
                </a:solidFill>
                <a:latin typeface="TT Hoves"/>
                <a:ea typeface="TT Hoves"/>
                <a:cs typeface="TT Hoves"/>
                <a:sym typeface="TT Hoves"/>
              </a:rPr>
              <a:t>Validated Eutrophication Map + Accuracy Report</a:t>
            </a:r>
          </a:p>
          <a:p>
            <a:pPr algn="just">
              <a:lnSpc>
                <a:spcPts val="3055"/>
              </a:lnSpc>
            </a:pPr>
          </a:p>
          <a:p>
            <a:pPr algn="just" marL="0" indent="0" lvl="0">
              <a:lnSpc>
                <a:spcPts val="3055"/>
              </a:lnSpc>
              <a:spcBef>
                <a:spcPct val="0"/>
              </a:spcBef>
            </a:pPr>
          </a:p>
        </p:txBody>
      </p:sp>
      <p:sp>
        <p:nvSpPr>
          <p:cNvPr name="Freeform 7" id="7"/>
          <p:cNvSpPr/>
          <p:nvPr/>
        </p:nvSpPr>
        <p:spPr>
          <a:xfrm flipH="false" flipV="false" rot="0">
            <a:off x="13533405" y="280392"/>
            <a:ext cx="4246463" cy="1162469"/>
          </a:xfrm>
          <a:custGeom>
            <a:avLst/>
            <a:gdLst/>
            <a:ahLst/>
            <a:cxnLst/>
            <a:rect r="r" b="b" t="t" l="l"/>
            <a:pathLst>
              <a:path h="1162469" w="4246463">
                <a:moveTo>
                  <a:pt x="0" y="0"/>
                </a:moveTo>
                <a:lnTo>
                  <a:pt x="4246463" y="0"/>
                </a:lnTo>
                <a:lnTo>
                  <a:pt x="4246463" y="1162470"/>
                </a:lnTo>
                <a:lnTo>
                  <a:pt x="0" y="1162470"/>
                </a:lnTo>
                <a:lnTo>
                  <a:pt x="0" y="0"/>
                </a:lnTo>
                <a:close/>
              </a:path>
            </a:pathLst>
          </a:custGeom>
          <a:blipFill>
            <a:blip r:embed="rId6"/>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999" r="0" b="-8000"/>
            </a:stretch>
          </a:blipFill>
        </p:spPr>
      </p:sp>
      <p:sp>
        <p:nvSpPr>
          <p:cNvPr name="TextBox 3" id="3"/>
          <p:cNvSpPr txBox="true"/>
          <p:nvPr/>
        </p:nvSpPr>
        <p:spPr>
          <a:xfrm rot="0">
            <a:off x="819003" y="2958518"/>
            <a:ext cx="17000263" cy="6136873"/>
          </a:xfrm>
          <a:prstGeom prst="rect">
            <a:avLst/>
          </a:prstGeom>
        </p:spPr>
        <p:txBody>
          <a:bodyPr anchor="t" rtlCol="false" tIns="0" lIns="0" bIns="0" rIns="0">
            <a:spAutoFit/>
          </a:bodyPr>
          <a:lstStyle/>
          <a:p>
            <a:pPr algn="just">
              <a:lnSpc>
                <a:spcPts val="3455"/>
              </a:lnSpc>
            </a:pPr>
            <a:r>
              <a:rPr lang="en-US" sz="3085">
                <a:solidFill>
                  <a:srgbClr val="00578F"/>
                </a:solidFill>
                <a:latin typeface="TT Hoves"/>
                <a:ea typeface="TT Hoves"/>
                <a:cs typeface="TT Hoves"/>
                <a:sym typeface="TT Hoves"/>
              </a:rPr>
              <a:t>Through eutrophication, the water bodies are silently degrading and sometimes it may be detected when the process has taken place and the result is catastrophic. The present project has shown that the constant and extensive monitoring of lake health can be achieved through the free access of Sentinel-2 satellite data along with the preexisting indices like NDWI, NDCI, and Trophic State Index.</a:t>
            </a:r>
          </a:p>
          <a:p>
            <a:pPr algn="just">
              <a:lnSpc>
                <a:spcPts val="3455"/>
              </a:lnSpc>
            </a:pPr>
          </a:p>
          <a:p>
            <a:pPr algn="just">
              <a:lnSpc>
                <a:spcPts val="3455"/>
              </a:lnSpc>
            </a:pPr>
            <a:r>
              <a:rPr lang="en-US" sz="3085">
                <a:solidFill>
                  <a:srgbClr val="00578F"/>
                </a:solidFill>
                <a:latin typeface="TT Hoves"/>
                <a:ea typeface="TT Hoves"/>
                <a:cs typeface="TT Hoves"/>
                <a:sym typeface="TT Hoves"/>
              </a:rPr>
              <a:t>The system will enable a scalable, cost-effective, spatially exhaustive system of determining the level of eutrophication by removing reliance on field sampling, which is time-intensive. It allows catching and visualizing these early and making informed decisions to support communities, farmers, and policymakers that depend on the presence of freshwater.</a:t>
            </a:r>
          </a:p>
          <a:p>
            <a:pPr algn="just">
              <a:lnSpc>
                <a:spcPts val="3455"/>
              </a:lnSpc>
            </a:pPr>
          </a:p>
          <a:p>
            <a:pPr algn="just" marL="0" indent="0" lvl="0">
              <a:lnSpc>
                <a:spcPts val="3455"/>
              </a:lnSpc>
            </a:pPr>
            <a:r>
              <a:rPr lang="en-US" sz="3085">
                <a:solidFill>
                  <a:srgbClr val="00578F"/>
                </a:solidFill>
                <a:latin typeface="TT Hoves"/>
                <a:ea typeface="TT Hoves"/>
                <a:cs typeface="TT Hoves"/>
                <a:sym typeface="TT Hoves"/>
              </a:rPr>
              <a:t>Although issues such as cloud cover and environmental variability still exist, the work itself is a considerable step of proactive and technological-based environmental monitoring, which adds to the problem of sustainable management of freshwater ecosystems.</a:t>
            </a:r>
          </a:p>
        </p:txBody>
      </p:sp>
      <p:sp>
        <p:nvSpPr>
          <p:cNvPr name="Freeform 4" id="4"/>
          <p:cNvSpPr/>
          <p:nvPr/>
        </p:nvSpPr>
        <p:spPr>
          <a:xfrm flipH="false" flipV="false" rot="0">
            <a:off x="-1042240"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8328129"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3572804" y="447465"/>
            <a:ext cx="4246463" cy="1162469"/>
          </a:xfrm>
          <a:custGeom>
            <a:avLst/>
            <a:gdLst/>
            <a:ahLst/>
            <a:cxnLst/>
            <a:rect r="r" b="b" t="t" l="l"/>
            <a:pathLst>
              <a:path h="1162469" w="4246463">
                <a:moveTo>
                  <a:pt x="0" y="0"/>
                </a:moveTo>
                <a:lnTo>
                  <a:pt x="4246463" y="0"/>
                </a:lnTo>
                <a:lnTo>
                  <a:pt x="4246463" y="1162470"/>
                </a:lnTo>
                <a:lnTo>
                  <a:pt x="0" y="1162470"/>
                </a:lnTo>
                <a:lnTo>
                  <a:pt x="0" y="0"/>
                </a:lnTo>
                <a:close/>
              </a:path>
            </a:pathLst>
          </a:custGeom>
          <a:blipFill>
            <a:blip r:embed="rId5"/>
            <a:stretch>
              <a:fillRect l="0" t="0" r="0" b="0"/>
            </a:stretch>
          </a:blipFill>
        </p:spPr>
      </p:sp>
      <p:sp>
        <p:nvSpPr>
          <p:cNvPr name="Freeform 7" id="7"/>
          <p:cNvSpPr/>
          <p:nvPr/>
        </p:nvSpPr>
        <p:spPr>
          <a:xfrm flipH="false" flipV="false" rot="0">
            <a:off x="-747783" y="315632"/>
            <a:ext cx="7220944" cy="713068"/>
          </a:xfrm>
          <a:custGeom>
            <a:avLst/>
            <a:gdLst/>
            <a:ahLst/>
            <a:cxnLst/>
            <a:rect r="r" b="b" t="t" l="l"/>
            <a:pathLst>
              <a:path h="713068" w="7220944">
                <a:moveTo>
                  <a:pt x="0" y="0"/>
                </a:moveTo>
                <a:lnTo>
                  <a:pt x="7220944" y="0"/>
                </a:lnTo>
                <a:lnTo>
                  <a:pt x="7220944" y="713068"/>
                </a:lnTo>
                <a:lnTo>
                  <a:pt x="0" y="713068"/>
                </a:lnTo>
                <a:lnTo>
                  <a:pt x="0" y="0"/>
                </a:lnTo>
                <a:close/>
              </a:path>
            </a:pathLst>
          </a:custGeom>
          <a:blipFill>
            <a:blip r:embed="rId6"/>
            <a:stretch>
              <a:fillRect l="0" t="0" r="0" b="0"/>
            </a:stretch>
          </a:blipFill>
        </p:spPr>
      </p:sp>
      <p:sp>
        <p:nvSpPr>
          <p:cNvPr name="TextBox 8" id="8"/>
          <p:cNvSpPr txBox="true"/>
          <p:nvPr/>
        </p:nvSpPr>
        <p:spPr>
          <a:xfrm rot="0">
            <a:off x="4284657" y="1264947"/>
            <a:ext cx="8419268" cy="1285875"/>
          </a:xfrm>
          <a:prstGeom prst="rect">
            <a:avLst/>
          </a:prstGeom>
        </p:spPr>
        <p:txBody>
          <a:bodyPr anchor="t" rtlCol="false" tIns="0" lIns="0" bIns="0" rIns="0">
            <a:spAutoFit/>
          </a:bodyPr>
          <a:lstStyle/>
          <a:p>
            <a:pPr algn="ctr">
              <a:lnSpc>
                <a:spcPts val="10500"/>
              </a:lnSpc>
              <a:spcBef>
                <a:spcPct val="0"/>
              </a:spcBef>
            </a:pPr>
            <a:r>
              <a:rPr lang="en-US" b="true" sz="7500">
                <a:solidFill>
                  <a:srgbClr val="00578F"/>
                </a:solidFill>
                <a:latin typeface="TT Hoves Bold"/>
                <a:ea typeface="TT Hoves Bold"/>
                <a:cs typeface="TT Hoves Bold"/>
                <a:sym typeface="TT Hoves Bold"/>
              </a:rPr>
              <a:t>Conclusion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999" r="0" b="-8000"/>
            </a:stretch>
          </a:blipFill>
        </p:spPr>
      </p:sp>
      <p:sp>
        <p:nvSpPr>
          <p:cNvPr name="TextBox 3" id="3"/>
          <p:cNvSpPr txBox="true"/>
          <p:nvPr/>
        </p:nvSpPr>
        <p:spPr>
          <a:xfrm rot="0">
            <a:off x="4136876" y="3388673"/>
            <a:ext cx="11079419" cy="3787649"/>
          </a:xfrm>
          <a:prstGeom prst="rect">
            <a:avLst/>
          </a:prstGeom>
        </p:spPr>
        <p:txBody>
          <a:bodyPr anchor="t" rtlCol="false" tIns="0" lIns="0" bIns="0" rIns="0">
            <a:spAutoFit/>
          </a:bodyPr>
          <a:lstStyle/>
          <a:p>
            <a:pPr algn="l">
              <a:lnSpc>
                <a:spcPts val="5936"/>
              </a:lnSpc>
            </a:pPr>
            <a:r>
              <a:rPr lang="en-US" sz="5300" b="true">
                <a:solidFill>
                  <a:srgbClr val="00578F"/>
                </a:solidFill>
                <a:latin typeface="TT Hoves Bold"/>
                <a:ea typeface="TT Hoves Bold"/>
                <a:cs typeface="TT Hoves Bold"/>
                <a:sym typeface="TT Hoves Bold"/>
              </a:rPr>
              <a:t>Ponjeyakumar R -22MIS1035</a:t>
            </a:r>
          </a:p>
          <a:p>
            <a:pPr algn="l">
              <a:lnSpc>
                <a:spcPts val="5936"/>
              </a:lnSpc>
            </a:pPr>
            <a:r>
              <a:rPr lang="en-US" sz="5300" b="true">
                <a:solidFill>
                  <a:srgbClr val="00578F"/>
                </a:solidFill>
                <a:latin typeface="TT Hoves Bold"/>
                <a:ea typeface="TT Hoves Bold"/>
                <a:cs typeface="TT Hoves Bold"/>
                <a:sym typeface="TT Hoves Bold"/>
              </a:rPr>
              <a:t>Joshika B R -22MIS1147</a:t>
            </a:r>
          </a:p>
          <a:p>
            <a:pPr algn="l">
              <a:lnSpc>
                <a:spcPts val="5936"/>
              </a:lnSpc>
            </a:pPr>
            <a:r>
              <a:rPr lang="en-US" sz="5300" b="true">
                <a:solidFill>
                  <a:srgbClr val="00578F"/>
                </a:solidFill>
                <a:latin typeface="TT Hoves Bold"/>
                <a:ea typeface="TT Hoves Bold"/>
                <a:cs typeface="TT Hoves Bold"/>
                <a:sym typeface="TT Hoves Bold"/>
              </a:rPr>
              <a:t>Hema swethaa V T - 22MIS1133</a:t>
            </a:r>
          </a:p>
          <a:p>
            <a:pPr algn="l">
              <a:lnSpc>
                <a:spcPts val="5936"/>
              </a:lnSpc>
            </a:pPr>
            <a:r>
              <a:rPr lang="en-US" sz="5300" b="true">
                <a:solidFill>
                  <a:srgbClr val="00578F"/>
                </a:solidFill>
                <a:latin typeface="TT Hoves Bold"/>
                <a:ea typeface="TT Hoves Bold"/>
                <a:cs typeface="TT Hoves Bold"/>
                <a:sym typeface="TT Hoves Bold"/>
              </a:rPr>
              <a:t>Samaseni Bindusri - 22MIS1061</a:t>
            </a:r>
          </a:p>
          <a:p>
            <a:pPr algn="l" marL="0" indent="0" lvl="0">
              <a:lnSpc>
                <a:spcPts val="5936"/>
              </a:lnSpc>
            </a:pPr>
            <a:r>
              <a:rPr lang="en-US" b="true" sz="5300">
                <a:solidFill>
                  <a:srgbClr val="00578F"/>
                </a:solidFill>
                <a:latin typeface="TT Hoves Bold"/>
                <a:ea typeface="TT Hoves Bold"/>
                <a:cs typeface="TT Hoves Bold"/>
                <a:sym typeface="TT Hoves Bold"/>
              </a:rPr>
              <a:t>Loukhya Y - 22MIS1041</a:t>
            </a:r>
          </a:p>
        </p:txBody>
      </p:sp>
      <p:sp>
        <p:nvSpPr>
          <p:cNvPr name="Freeform 4" id="4"/>
          <p:cNvSpPr/>
          <p:nvPr/>
        </p:nvSpPr>
        <p:spPr>
          <a:xfrm flipH="false" flipV="false" rot="0">
            <a:off x="-1042240"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8328129"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3572804" y="447465"/>
            <a:ext cx="4246463" cy="1162469"/>
          </a:xfrm>
          <a:custGeom>
            <a:avLst/>
            <a:gdLst/>
            <a:ahLst/>
            <a:cxnLst/>
            <a:rect r="r" b="b" t="t" l="l"/>
            <a:pathLst>
              <a:path h="1162469" w="4246463">
                <a:moveTo>
                  <a:pt x="0" y="0"/>
                </a:moveTo>
                <a:lnTo>
                  <a:pt x="4246463" y="0"/>
                </a:lnTo>
                <a:lnTo>
                  <a:pt x="4246463" y="1162470"/>
                </a:lnTo>
                <a:lnTo>
                  <a:pt x="0" y="1162470"/>
                </a:lnTo>
                <a:lnTo>
                  <a:pt x="0" y="0"/>
                </a:lnTo>
                <a:close/>
              </a:path>
            </a:pathLst>
          </a:custGeom>
          <a:blipFill>
            <a:blip r:embed="rId5"/>
            <a:stretch>
              <a:fillRect l="0" t="0" r="0" b="0"/>
            </a:stretch>
          </a:blipFill>
        </p:spPr>
      </p:sp>
      <p:sp>
        <p:nvSpPr>
          <p:cNvPr name="Freeform 7" id="7"/>
          <p:cNvSpPr/>
          <p:nvPr/>
        </p:nvSpPr>
        <p:spPr>
          <a:xfrm flipH="false" flipV="false" rot="0">
            <a:off x="-747783" y="315632"/>
            <a:ext cx="7220944" cy="713068"/>
          </a:xfrm>
          <a:custGeom>
            <a:avLst/>
            <a:gdLst/>
            <a:ahLst/>
            <a:cxnLst/>
            <a:rect r="r" b="b" t="t" l="l"/>
            <a:pathLst>
              <a:path h="713068" w="7220944">
                <a:moveTo>
                  <a:pt x="0" y="0"/>
                </a:moveTo>
                <a:lnTo>
                  <a:pt x="7220944" y="0"/>
                </a:lnTo>
                <a:lnTo>
                  <a:pt x="7220944" y="713068"/>
                </a:lnTo>
                <a:lnTo>
                  <a:pt x="0" y="713068"/>
                </a:lnTo>
                <a:lnTo>
                  <a:pt x="0" y="0"/>
                </a:lnTo>
                <a:close/>
              </a:path>
            </a:pathLst>
          </a:custGeom>
          <a:blipFill>
            <a:blip r:embed="rId6"/>
            <a:stretch>
              <a:fillRect l="0" t="0" r="0" b="0"/>
            </a:stretch>
          </a:blipFill>
        </p:spPr>
      </p:sp>
      <p:sp>
        <p:nvSpPr>
          <p:cNvPr name="TextBox 8" id="8"/>
          <p:cNvSpPr txBox="true"/>
          <p:nvPr/>
        </p:nvSpPr>
        <p:spPr>
          <a:xfrm rot="0">
            <a:off x="4284657" y="1264947"/>
            <a:ext cx="8419268" cy="1285875"/>
          </a:xfrm>
          <a:prstGeom prst="rect">
            <a:avLst/>
          </a:prstGeom>
        </p:spPr>
        <p:txBody>
          <a:bodyPr anchor="t" rtlCol="false" tIns="0" lIns="0" bIns="0" rIns="0">
            <a:spAutoFit/>
          </a:bodyPr>
          <a:lstStyle/>
          <a:p>
            <a:pPr algn="ctr">
              <a:lnSpc>
                <a:spcPts val="10500"/>
              </a:lnSpc>
              <a:spcBef>
                <a:spcPct val="0"/>
              </a:spcBef>
            </a:pPr>
            <a:r>
              <a:rPr lang="en-US" b="true" sz="7500">
                <a:solidFill>
                  <a:srgbClr val="00578F"/>
                </a:solidFill>
                <a:latin typeface="TT Hoves Bold"/>
                <a:ea typeface="TT Hoves Bold"/>
                <a:cs typeface="TT Hoves Bold"/>
                <a:sym typeface="TT Hoves Bold"/>
              </a:rPr>
              <a:t>TEAM MEMBERS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sp>
        <p:nvSpPr>
          <p:cNvPr name="TextBox 3" id="3"/>
          <p:cNvSpPr txBox="true"/>
          <p:nvPr/>
        </p:nvSpPr>
        <p:spPr>
          <a:xfrm rot="0">
            <a:off x="1400616" y="2512426"/>
            <a:ext cx="15486768" cy="3227552"/>
          </a:xfrm>
          <a:prstGeom prst="rect">
            <a:avLst/>
          </a:prstGeom>
        </p:spPr>
        <p:txBody>
          <a:bodyPr anchor="t" rtlCol="false" tIns="0" lIns="0" bIns="0" rIns="0">
            <a:spAutoFit/>
          </a:bodyPr>
          <a:lstStyle/>
          <a:p>
            <a:pPr algn="ctr" marL="0" indent="0" lvl="0">
              <a:lnSpc>
                <a:spcPts val="26328"/>
              </a:lnSpc>
              <a:spcBef>
                <a:spcPct val="0"/>
              </a:spcBef>
            </a:pPr>
            <a:r>
              <a:rPr lang="en-US" b="true" sz="18806">
                <a:solidFill>
                  <a:srgbClr val="FFFFFF"/>
                </a:solidFill>
                <a:latin typeface="TT Hoves Bold"/>
                <a:ea typeface="TT Hoves Bold"/>
                <a:cs typeface="TT Hoves Bold"/>
                <a:sym typeface="TT Hoves Bold"/>
              </a:rPr>
              <a:t>Thank You!</a:t>
            </a:r>
          </a:p>
        </p:txBody>
      </p:sp>
      <p:sp>
        <p:nvSpPr>
          <p:cNvPr name="TextBox 4" id="4"/>
          <p:cNvSpPr txBox="true"/>
          <p:nvPr/>
        </p:nvSpPr>
        <p:spPr>
          <a:xfrm rot="-10800000">
            <a:off x="1773902" y="4635816"/>
            <a:ext cx="14754774" cy="3227552"/>
          </a:xfrm>
          <a:prstGeom prst="rect">
            <a:avLst/>
          </a:prstGeom>
        </p:spPr>
        <p:txBody>
          <a:bodyPr anchor="t" rtlCol="false" tIns="0" lIns="0" bIns="0" rIns="0">
            <a:spAutoFit/>
          </a:bodyPr>
          <a:lstStyle/>
          <a:p>
            <a:pPr algn="ctr" marL="0" indent="0" lvl="0">
              <a:lnSpc>
                <a:spcPts val="26328"/>
              </a:lnSpc>
              <a:spcBef>
                <a:spcPct val="0"/>
              </a:spcBef>
            </a:pPr>
            <a:r>
              <a:rPr lang="en-US" b="true" sz="18806">
                <a:solidFill>
                  <a:srgbClr val="FFFFFF">
                    <a:alpha val="29804"/>
                  </a:srgbClr>
                </a:solidFill>
                <a:latin typeface="TT Hoves Bold"/>
                <a:ea typeface="TT Hoves Bold"/>
                <a:cs typeface="TT Hoves Bold"/>
                <a:sym typeface="TT Hoves Bold"/>
              </a:rPr>
              <a:t>!uoY knahT</a:t>
            </a:r>
          </a:p>
        </p:txBody>
      </p:sp>
      <p:sp>
        <p:nvSpPr>
          <p:cNvPr name="Freeform 5" id="5"/>
          <p:cNvSpPr/>
          <p:nvPr/>
        </p:nvSpPr>
        <p:spPr>
          <a:xfrm flipH="false" flipV="false" rot="0">
            <a:off x="-2480522" y="8055750"/>
            <a:ext cx="4112522" cy="3500784"/>
          </a:xfrm>
          <a:custGeom>
            <a:avLst/>
            <a:gdLst/>
            <a:ahLst/>
            <a:cxnLst/>
            <a:rect r="r" b="b" t="t" l="l"/>
            <a:pathLst>
              <a:path h="3500784" w="4112522">
                <a:moveTo>
                  <a:pt x="0" y="0"/>
                </a:moveTo>
                <a:lnTo>
                  <a:pt x="4112522" y="0"/>
                </a:lnTo>
                <a:lnTo>
                  <a:pt x="4112522" y="3500784"/>
                </a:lnTo>
                <a:lnTo>
                  <a:pt x="0" y="3500784"/>
                </a:lnTo>
                <a:lnTo>
                  <a:pt x="0" y="0"/>
                </a:lnTo>
                <a:close/>
              </a:path>
            </a:pathLst>
          </a:custGeom>
          <a:blipFill>
            <a:blip r:embed="rId3"/>
            <a:stretch>
              <a:fillRect l="0" t="0" r="0" b="0"/>
            </a:stretch>
          </a:blipFill>
        </p:spPr>
      </p:sp>
      <p:sp>
        <p:nvSpPr>
          <p:cNvPr name="Freeform 6" id="6"/>
          <p:cNvSpPr/>
          <p:nvPr/>
        </p:nvSpPr>
        <p:spPr>
          <a:xfrm flipH="false" flipV="false" rot="0">
            <a:off x="16344915" y="7790938"/>
            <a:ext cx="4423607" cy="3765595"/>
          </a:xfrm>
          <a:custGeom>
            <a:avLst/>
            <a:gdLst/>
            <a:ahLst/>
            <a:cxnLst/>
            <a:rect r="r" b="b" t="t" l="l"/>
            <a:pathLst>
              <a:path h="3765595" w="4423607">
                <a:moveTo>
                  <a:pt x="0" y="0"/>
                </a:moveTo>
                <a:lnTo>
                  <a:pt x="4423607" y="0"/>
                </a:lnTo>
                <a:lnTo>
                  <a:pt x="4423607" y="3765596"/>
                </a:lnTo>
                <a:lnTo>
                  <a:pt x="0" y="3765596"/>
                </a:lnTo>
                <a:lnTo>
                  <a:pt x="0" y="0"/>
                </a:lnTo>
                <a:close/>
              </a:path>
            </a:pathLst>
          </a:custGeom>
          <a:blipFill>
            <a:blip r:embed="rId3"/>
            <a:stretch>
              <a:fillRect l="0" t="0" r="0" b="0"/>
            </a:stretch>
          </a:blipFill>
        </p:spPr>
      </p:sp>
      <p:sp>
        <p:nvSpPr>
          <p:cNvPr name="Freeform 7" id="7"/>
          <p:cNvSpPr/>
          <p:nvPr/>
        </p:nvSpPr>
        <p:spPr>
          <a:xfrm flipH="false" flipV="false" rot="0">
            <a:off x="-747783" y="315632"/>
            <a:ext cx="7220944" cy="713068"/>
          </a:xfrm>
          <a:custGeom>
            <a:avLst/>
            <a:gdLst/>
            <a:ahLst/>
            <a:cxnLst/>
            <a:rect r="r" b="b" t="t" l="l"/>
            <a:pathLst>
              <a:path h="713068" w="7220944">
                <a:moveTo>
                  <a:pt x="0" y="0"/>
                </a:moveTo>
                <a:lnTo>
                  <a:pt x="7220944" y="0"/>
                </a:lnTo>
                <a:lnTo>
                  <a:pt x="7220944" y="713068"/>
                </a:lnTo>
                <a:lnTo>
                  <a:pt x="0" y="713068"/>
                </a:lnTo>
                <a:lnTo>
                  <a:pt x="0" y="0"/>
                </a:lnTo>
                <a:close/>
              </a:path>
            </a:pathLst>
          </a:custGeom>
          <a:blipFill>
            <a:blip r:embed="rId4"/>
            <a:stretch>
              <a:fillRect l="0" t="0" r="0" b="0"/>
            </a:stretch>
          </a:blipFill>
        </p:spPr>
      </p:sp>
      <p:sp>
        <p:nvSpPr>
          <p:cNvPr name="Freeform 8" id="8"/>
          <p:cNvSpPr/>
          <p:nvPr/>
        </p:nvSpPr>
        <p:spPr>
          <a:xfrm flipH="false" flipV="false" rot="0">
            <a:off x="13644993" y="315632"/>
            <a:ext cx="4246463" cy="1162469"/>
          </a:xfrm>
          <a:custGeom>
            <a:avLst/>
            <a:gdLst/>
            <a:ahLst/>
            <a:cxnLst/>
            <a:rect r="r" b="b" t="t" l="l"/>
            <a:pathLst>
              <a:path h="1162469" w="4246463">
                <a:moveTo>
                  <a:pt x="0" y="0"/>
                </a:moveTo>
                <a:lnTo>
                  <a:pt x="4246464" y="0"/>
                </a:lnTo>
                <a:lnTo>
                  <a:pt x="4246464" y="1162469"/>
                </a:lnTo>
                <a:lnTo>
                  <a:pt x="0" y="1162469"/>
                </a:lnTo>
                <a:lnTo>
                  <a:pt x="0" y="0"/>
                </a:lnTo>
                <a:close/>
              </a:path>
            </a:pathLst>
          </a:custGeom>
          <a:blipFill>
            <a:blip r:embed="rId5"/>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808022" y="8060878"/>
            <a:ext cx="4613663" cy="2487523"/>
          </a:xfrm>
          <a:custGeom>
            <a:avLst/>
            <a:gdLst/>
            <a:ahLst/>
            <a:cxnLst/>
            <a:rect r="r" b="b" t="t" l="l"/>
            <a:pathLst>
              <a:path h="2487523" w="4613663">
                <a:moveTo>
                  <a:pt x="0" y="0"/>
                </a:moveTo>
                <a:lnTo>
                  <a:pt x="4613663" y="0"/>
                </a:lnTo>
                <a:lnTo>
                  <a:pt x="4613663" y="2487523"/>
                </a:lnTo>
                <a:lnTo>
                  <a:pt x="0" y="2487523"/>
                </a:lnTo>
                <a:lnTo>
                  <a:pt x="0" y="0"/>
                </a:lnTo>
                <a:close/>
              </a:path>
            </a:pathLst>
          </a:custGeom>
          <a:blipFill>
            <a:blip r:embed="rId3">
              <a:alphaModFix amt="71000"/>
            </a:blip>
            <a:stretch>
              <a:fillRect l="0" t="0" r="0" b="0"/>
            </a:stretch>
          </a:blipFill>
        </p:spPr>
      </p:sp>
      <p:sp>
        <p:nvSpPr>
          <p:cNvPr name="Freeform 4" id="4"/>
          <p:cNvSpPr/>
          <p:nvPr/>
        </p:nvSpPr>
        <p:spPr>
          <a:xfrm flipH="true" flipV="false" rot="0">
            <a:off x="15811372" y="8238271"/>
            <a:ext cx="4284650" cy="2310131"/>
          </a:xfrm>
          <a:custGeom>
            <a:avLst/>
            <a:gdLst/>
            <a:ahLst/>
            <a:cxnLst/>
            <a:rect r="r" b="b" t="t" l="l"/>
            <a:pathLst>
              <a:path h="2310131" w="4284650">
                <a:moveTo>
                  <a:pt x="4284650" y="0"/>
                </a:moveTo>
                <a:lnTo>
                  <a:pt x="0" y="0"/>
                </a:lnTo>
                <a:lnTo>
                  <a:pt x="0" y="2310130"/>
                </a:lnTo>
                <a:lnTo>
                  <a:pt x="4284650" y="2310130"/>
                </a:lnTo>
                <a:lnTo>
                  <a:pt x="4284650" y="0"/>
                </a:lnTo>
                <a:close/>
              </a:path>
            </a:pathLst>
          </a:custGeom>
          <a:blipFill>
            <a:blip r:embed="rId3">
              <a:alphaModFix amt="71000"/>
            </a:blip>
            <a:stretch>
              <a:fillRect l="0" t="0" r="0" b="0"/>
            </a:stretch>
          </a:blipFill>
        </p:spPr>
      </p:sp>
      <p:sp>
        <p:nvSpPr>
          <p:cNvPr name="TextBox 5" id="5"/>
          <p:cNvSpPr txBox="true"/>
          <p:nvPr/>
        </p:nvSpPr>
        <p:spPr>
          <a:xfrm rot="0">
            <a:off x="3737749" y="1159039"/>
            <a:ext cx="11234672" cy="1127759"/>
          </a:xfrm>
          <a:prstGeom prst="rect">
            <a:avLst/>
          </a:prstGeom>
        </p:spPr>
        <p:txBody>
          <a:bodyPr anchor="t" rtlCol="false" tIns="0" lIns="0" bIns="0" rIns="0">
            <a:spAutoFit/>
          </a:bodyPr>
          <a:lstStyle/>
          <a:p>
            <a:pPr algn="ctr" marL="0" indent="0" lvl="0">
              <a:lnSpc>
                <a:spcPts val="9240"/>
              </a:lnSpc>
              <a:spcBef>
                <a:spcPct val="0"/>
              </a:spcBef>
            </a:pPr>
            <a:r>
              <a:rPr lang="en-US" b="true" sz="6600">
                <a:solidFill>
                  <a:srgbClr val="FFFFFF"/>
                </a:solidFill>
                <a:latin typeface="TT Hoves Bold"/>
                <a:ea typeface="TT Hoves Bold"/>
                <a:cs typeface="TT Hoves Bold"/>
                <a:sym typeface="TT Hoves Bold"/>
              </a:rPr>
              <a:t>PROBLEM STATEMENT</a:t>
            </a:r>
          </a:p>
        </p:txBody>
      </p:sp>
      <p:sp>
        <p:nvSpPr>
          <p:cNvPr name="TextBox 6" id="6"/>
          <p:cNvSpPr txBox="true"/>
          <p:nvPr/>
        </p:nvSpPr>
        <p:spPr>
          <a:xfrm rot="0">
            <a:off x="1028700" y="2653248"/>
            <a:ext cx="16652771" cy="5407630"/>
          </a:xfrm>
          <a:prstGeom prst="rect">
            <a:avLst/>
          </a:prstGeom>
        </p:spPr>
        <p:txBody>
          <a:bodyPr anchor="t" rtlCol="false" tIns="0" lIns="0" bIns="0" rIns="0">
            <a:spAutoFit/>
          </a:bodyPr>
          <a:lstStyle/>
          <a:p>
            <a:pPr algn="just">
              <a:lnSpc>
                <a:spcPts val="4341"/>
              </a:lnSpc>
            </a:pPr>
          </a:p>
          <a:p>
            <a:pPr algn="just" marL="0" indent="0" lvl="0">
              <a:lnSpc>
                <a:spcPts val="4341"/>
              </a:lnSpc>
              <a:spcBef>
                <a:spcPct val="0"/>
              </a:spcBef>
            </a:pPr>
            <a:r>
              <a:rPr lang="en-US" sz="3101">
                <a:solidFill>
                  <a:srgbClr val="FFFFFF"/>
                </a:solidFill>
                <a:latin typeface="TT Hoves"/>
                <a:ea typeface="TT Hoves"/>
                <a:cs typeface="TT Hoves"/>
                <a:sym typeface="TT Hoves"/>
              </a:rPr>
              <a:t>Water bodies across the world, particularly lakes, reservoirs, and ponds in rapidly urbanizing and agricultural regions, are facing severe degradation due to eutrophication — a process driven by excessive nutrient loading from fertilizer runoff, industrial discharge, and untreated sewage. This leads to explosive algal blooms, oxygen depletion, and the eventual collapse of aquatic ecosystems. Traditional water quality monitoring methods rely on periodic field sampling and laboratory analysis, which are time-consuming, expensive, geographically limited, and unable to capture the spatial extent of the problem across large or remote water bodies. There is a critical need for a scalable, cost-effective, and spatially comprehensive approach to monitor and map eutrophication levels continuously.</a:t>
            </a:r>
          </a:p>
        </p:txBody>
      </p:sp>
      <p:sp>
        <p:nvSpPr>
          <p:cNvPr name="Freeform 7" id="7"/>
          <p:cNvSpPr/>
          <p:nvPr/>
        </p:nvSpPr>
        <p:spPr>
          <a:xfrm flipH="false" flipV="false" rot="0">
            <a:off x="-223821" y="430381"/>
            <a:ext cx="6058924" cy="598319"/>
          </a:xfrm>
          <a:custGeom>
            <a:avLst/>
            <a:gdLst/>
            <a:ahLst/>
            <a:cxnLst/>
            <a:rect r="r" b="b" t="t" l="l"/>
            <a:pathLst>
              <a:path h="598319" w="6058924">
                <a:moveTo>
                  <a:pt x="0" y="0"/>
                </a:moveTo>
                <a:lnTo>
                  <a:pt x="6058924" y="0"/>
                </a:lnTo>
                <a:lnTo>
                  <a:pt x="6058924" y="598319"/>
                </a:lnTo>
                <a:lnTo>
                  <a:pt x="0" y="598319"/>
                </a:lnTo>
                <a:lnTo>
                  <a:pt x="0" y="0"/>
                </a:lnTo>
                <a:close/>
              </a:path>
            </a:pathLst>
          </a:custGeom>
          <a:blipFill>
            <a:blip r:embed="rId4"/>
            <a:stretch>
              <a:fillRect l="0" t="0" r="0" b="0"/>
            </a:stretch>
          </a:blipFill>
        </p:spPr>
      </p:sp>
      <p:sp>
        <p:nvSpPr>
          <p:cNvPr name="Freeform 8" id="8"/>
          <p:cNvSpPr/>
          <p:nvPr/>
        </p:nvSpPr>
        <p:spPr>
          <a:xfrm flipH="false" flipV="false" rot="0">
            <a:off x="15420191" y="324540"/>
            <a:ext cx="2533506" cy="810002"/>
          </a:xfrm>
          <a:custGeom>
            <a:avLst/>
            <a:gdLst/>
            <a:ahLst/>
            <a:cxnLst/>
            <a:rect r="r" b="b" t="t" l="l"/>
            <a:pathLst>
              <a:path h="810002" w="2533506">
                <a:moveTo>
                  <a:pt x="0" y="0"/>
                </a:moveTo>
                <a:lnTo>
                  <a:pt x="2533506" y="0"/>
                </a:lnTo>
                <a:lnTo>
                  <a:pt x="2533506" y="810001"/>
                </a:lnTo>
                <a:lnTo>
                  <a:pt x="0" y="810001"/>
                </a:lnTo>
                <a:lnTo>
                  <a:pt x="0" y="0"/>
                </a:lnTo>
                <a:close/>
              </a:path>
            </a:pathLst>
          </a:custGeom>
          <a:blipFill>
            <a:blip r:embed="rId5"/>
            <a:stretch>
              <a:fillRect l="0" t="-696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999" r="0" b="-8000"/>
            </a:stretch>
          </a:blipFill>
        </p:spPr>
      </p:sp>
      <p:grpSp>
        <p:nvGrpSpPr>
          <p:cNvPr name="Group 3" id="3"/>
          <p:cNvGrpSpPr/>
          <p:nvPr/>
        </p:nvGrpSpPr>
        <p:grpSpPr>
          <a:xfrm rot="0">
            <a:off x="1890031" y="2210041"/>
            <a:ext cx="6802378" cy="680237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26177" y="0"/>
                  </a:moveTo>
                  <a:lnTo>
                    <a:pt x="786623" y="0"/>
                  </a:lnTo>
                  <a:cubicBezTo>
                    <a:pt x="801080" y="0"/>
                    <a:pt x="812800" y="11720"/>
                    <a:pt x="812800" y="26177"/>
                  </a:cubicBezTo>
                  <a:lnTo>
                    <a:pt x="812800" y="786623"/>
                  </a:lnTo>
                  <a:cubicBezTo>
                    <a:pt x="812800" y="801080"/>
                    <a:pt x="801080" y="812800"/>
                    <a:pt x="786623" y="812800"/>
                  </a:cubicBezTo>
                  <a:lnTo>
                    <a:pt x="26177" y="812800"/>
                  </a:lnTo>
                  <a:cubicBezTo>
                    <a:pt x="11720" y="812800"/>
                    <a:pt x="0" y="801080"/>
                    <a:pt x="0" y="786623"/>
                  </a:cubicBezTo>
                  <a:lnTo>
                    <a:pt x="0" y="26177"/>
                  </a:lnTo>
                  <a:cubicBezTo>
                    <a:pt x="0" y="11720"/>
                    <a:pt x="11720" y="0"/>
                    <a:pt x="26177" y="0"/>
                  </a:cubicBezTo>
                  <a:close/>
                </a:path>
              </a:pathLst>
            </a:custGeom>
            <a:blipFill>
              <a:blip r:embed="rId3"/>
              <a:stretch>
                <a:fillRect l="-25136" t="0" r="-25136" b="0"/>
              </a:stretch>
            </a:blipFill>
          </p:spPr>
        </p:sp>
      </p:grpSp>
      <p:sp>
        <p:nvSpPr>
          <p:cNvPr name="Freeform 5" id="5"/>
          <p:cNvSpPr/>
          <p:nvPr/>
        </p:nvSpPr>
        <p:spPr>
          <a:xfrm flipH="false" flipV="false" rot="0">
            <a:off x="-1042240"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8328129"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260501" y="332855"/>
            <a:ext cx="6013666" cy="593849"/>
          </a:xfrm>
          <a:custGeom>
            <a:avLst/>
            <a:gdLst/>
            <a:ahLst/>
            <a:cxnLst/>
            <a:rect r="r" b="b" t="t" l="l"/>
            <a:pathLst>
              <a:path h="593849" w="6013666">
                <a:moveTo>
                  <a:pt x="0" y="0"/>
                </a:moveTo>
                <a:lnTo>
                  <a:pt x="6013665" y="0"/>
                </a:lnTo>
                <a:lnTo>
                  <a:pt x="6013665" y="593849"/>
                </a:lnTo>
                <a:lnTo>
                  <a:pt x="0" y="593849"/>
                </a:lnTo>
                <a:lnTo>
                  <a:pt x="0" y="0"/>
                </a:lnTo>
                <a:close/>
              </a:path>
            </a:pathLst>
          </a:custGeom>
          <a:blipFill>
            <a:blip r:embed="rId6"/>
            <a:stretch>
              <a:fillRect l="0" t="0" r="0" b="0"/>
            </a:stretch>
          </a:blipFill>
        </p:spPr>
      </p:sp>
      <p:sp>
        <p:nvSpPr>
          <p:cNvPr name="Freeform 8" id="8"/>
          <p:cNvSpPr/>
          <p:nvPr/>
        </p:nvSpPr>
        <p:spPr>
          <a:xfrm flipH="false" flipV="false" rot="0">
            <a:off x="13181148" y="302540"/>
            <a:ext cx="4560108" cy="1248330"/>
          </a:xfrm>
          <a:custGeom>
            <a:avLst/>
            <a:gdLst/>
            <a:ahLst/>
            <a:cxnLst/>
            <a:rect r="r" b="b" t="t" l="l"/>
            <a:pathLst>
              <a:path h="1248330" w="4560108">
                <a:moveTo>
                  <a:pt x="0" y="0"/>
                </a:moveTo>
                <a:lnTo>
                  <a:pt x="4560108" y="0"/>
                </a:lnTo>
                <a:lnTo>
                  <a:pt x="4560108" y="1248329"/>
                </a:lnTo>
                <a:lnTo>
                  <a:pt x="0" y="1248329"/>
                </a:lnTo>
                <a:lnTo>
                  <a:pt x="0" y="0"/>
                </a:lnTo>
                <a:close/>
              </a:path>
            </a:pathLst>
          </a:custGeom>
          <a:blipFill>
            <a:blip r:embed="rId7"/>
            <a:stretch>
              <a:fillRect l="0" t="0" r="0" b="0"/>
            </a:stretch>
          </a:blipFill>
        </p:spPr>
      </p:sp>
      <p:sp>
        <p:nvSpPr>
          <p:cNvPr name="TextBox 9" id="9"/>
          <p:cNvSpPr txBox="true"/>
          <p:nvPr/>
        </p:nvSpPr>
        <p:spPr>
          <a:xfrm rot="0">
            <a:off x="10330669" y="2032186"/>
            <a:ext cx="6447587" cy="884753"/>
          </a:xfrm>
          <a:prstGeom prst="rect">
            <a:avLst/>
          </a:prstGeom>
        </p:spPr>
        <p:txBody>
          <a:bodyPr anchor="t" rtlCol="false" tIns="0" lIns="0" bIns="0" rIns="0">
            <a:spAutoFit/>
          </a:bodyPr>
          <a:lstStyle/>
          <a:p>
            <a:pPr algn="l" marL="0" indent="0" lvl="0">
              <a:lnSpc>
                <a:spcPts val="6852"/>
              </a:lnSpc>
            </a:pPr>
            <a:r>
              <a:rPr lang="en-US" b="true" sz="6117">
                <a:solidFill>
                  <a:srgbClr val="00578F"/>
                </a:solidFill>
                <a:latin typeface="TT Hoves Bold"/>
                <a:ea typeface="TT Hoves Bold"/>
                <a:cs typeface="TT Hoves Bold"/>
                <a:sym typeface="TT Hoves Bold"/>
              </a:rPr>
              <a:t>Our Solution</a:t>
            </a:r>
          </a:p>
        </p:txBody>
      </p:sp>
      <p:sp>
        <p:nvSpPr>
          <p:cNvPr name="TextBox 10" id="10"/>
          <p:cNvSpPr txBox="true"/>
          <p:nvPr/>
        </p:nvSpPr>
        <p:spPr>
          <a:xfrm rot="0">
            <a:off x="9849625" y="2869314"/>
            <a:ext cx="7409675" cy="6240145"/>
          </a:xfrm>
          <a:prstGeom prst="rect">
            <a:avLst/>
          </a:prstGeom>
        </p:spPr>
        <p:txBody>
          <a:bodyPr anchor="t" rtlCol="false" tIns="0" lIns="0" bIns="0" rIns="0">
            <a:spAutoFit/>
          </a:bodyPr>
          <a:lstStyle/>
          <a:p>
            <a:pPr algn="just">
              <a:lnSpc>
                <a:spcPts val="3079"/>
              </a:lnSpc>
            </a:pPr>
          </a:p>
          <a:p>
            <a:pPr algn="just" marL="0" indent="0" lvl="0">
              <a:lnSpc>
                <a:spcPts val="3079"/>
              </a:lnSpc>
              <a:spcBef>
                <a:spcPct val="0"/>
              </a:spcBef>
            </a:pPr>
            <a:r>
              <a:rPr lang="en-US" sz="2199">
                <a:solidFill>
                  <a:srgbClr val="031927"/>
                </a:solidFill>
                <a:latin typeface="TT Hoves"/>
                <a:ea typeface="TT Hoves"/>
                <a:cs typeface="TT Hoves"/>
                <a:sym typeface="TT Hoves"/>
              </a:rPr>
              <a:t>We propose a satellite-based eutrophication mapping system that leverages freely available multispectral imagery from the Sentinel-2 satellite to assess and classify water quality across large water bodies without any physical field intervention. By applying established remote sensing indices such as the Normalized Difference Water Index (NDWI) for water extraction, the Normalized Difference Chlorophyll Index (NDCI) for estimating algal concentration, and the Trophic State Index (TSI) for standardized eutrophication classification, our system generates color-coded thematic maps that categorize water bodies into oligotrophic, mesotrophic, and eutrophic zones. This provides environmental agencies, researchers, and policymakers with a reliable, repeatable, and visually interpretable tool for water body health monitoring at scale.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767569" y="8763136"/>
            <a:ext cx="4602926" cy="1816064"/>
          </a:xfrm>
          <a:custGeom>
            <a:avLst/>
            <a:gdLst/>
            <a:ahLst/>
            <a:cxnLst/>
            <a:rect r="r" b="b" t="t" l="l"/>
            <a:pathLst>
              <a:path h="1816064" w="4602926">
                <a:moveTo>
                  <a:pt x="0" y="0"/>
                </a:moveTo>
                <a:lnTo>
                  <a:pt x="4602926" y="0"/>
                </a:lnTo>
                <a:lnTo>
                  <a:pt x="4602926" y="1816064"/>
                </a:lnTo>
                <a:lnTo>
                  <a:pt x="0" y="181606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560662" y="8465921"/>
            <a:ext cx="5356238" cy="2113279"/>
          </a:xfrm>
          <a:custGeom>
            <a:avLst/>
            <a:gdLst/>
            <a:ahLst/>
            <a:cxnLst/>
            <a:rect r="r" b="b" t="t" l="l"/>
            <a:pathLst>
              <a:path h="2113279" w="5356238">
                <a:moveTo>
                  <a:pt x="0" y="0"/>
                </a:moveTo>
                <a:lnTo>
                  <a:pt x="5356238" y="0"/>
                </a:lnTo>
                <a:lnTo>
                  <a:pt x="5356238" y="2113279"/>
                </a:lnTo>
                <a:lnTo>
                  <a:pt x="0" y="211327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693640" y="297510"/>
            <a:ext cx="6371593" cy="629195"/>
          </a:xfrm>
          <a:custGeom>
            <a:avLst/>
            <a:gdLst/>
            <a:ahLst/>
            <a:cxnLst/>
            <a:rect r="r" b="b" t="t" l="l"/>
            <a:pathLst>
              <a:path h="629195" w="6371593">
                <a:moveTo>
                  <a:pt x="0" y="0"/>
                </a:moveTo>
                <a:lnTo>
                  <a:pt x="6371592" y="0"/>
                </a:lnTo>
                <a:lnTo>
                  <a:pt x="6371592" y="629194"/>
                </a:lnTo>
                <a:lnTo>
                  <a:pt x="0" y="629194"/>
                </a:lnTo>
                <a:lnTo>
                  <a:pt x="0" y="0"/>
                </a:lnTo>
                <a:close/>
              </a:path>
            </a:pathLst>
          </a:custGeom>
          <a:blipFill>
            <a:blip r:embed="rId5"/>
            <a:stretch>
              <a:fillRect l="0" t="0" r="0" b="0"/>
            </a:stretch>
          </a:blipFill>
        </p:spPr>
      </p:sp>
      <p:sp>
        <p:nvSpPr>
          <p:cNvPr name="Freeform 6" id="6"/>
          <p:cNvSpPr/>
          <p:nvPr/>
        </p:nvSpPr>
        <p:spPr>
          <a:xfrm flipH="false" flipV="false" rot="0">
            <a:off x="14103169" y="332855"/>
            <a:ext cx="3714860" cy="1187699"/>
          </a:xfrm>
          <a:custGeom>
            <a:avLst/>
            <a:gdLst/>
            <a:ahLst/>
            <a:cxnLst/>
            <a:rect r="r" b="b" t="t" l="l"/>
            <a:pathLst>
              <a:path h="1187699" w="3714860">
                <a:moveTo>
                  <a:pt x="0" y="0"/>
                </a:moveTo>
                <a:lnTo>
                  <a:pt x="3714860" y="0"/>
                </a:lnTo>
                <a:lnTo>
                  <a:pt x="3714860" y="1187699"/>
                </a:lnTo>
                <a:lnTo>
                  <a:pt x="0" y="1187699"/>
                </a:lnTo>
                <a:lnTo>
                  <a:pt x="0" y="0"/>
                </a:lnTo>
                <a:close/>
              </a:path>
            </a:pathLst>
          </a:custGeom>
          <a:blipFill>
            <a:blip r:embed="rId6"/>
            <a:stretch>
              <a:fillRect l="0" t="-6960" r="0" b="0"/>
            </a:stretch>
          </a:blipFill>
        </p:spPr>
      </p:sp>
      <p:sp>
        <p:nvSpPr>
          <p:cNvPr name="Freeform 7" id="7"/>
          <p:cNvSpPr/>
          <p:nvPr/>
        </p:nvSpPr>
        <p:spPr>
          <a:xfrm flipH="false" flipV="false" rot="0">
            <a:off x="1308175" y="2217571"/>
            <a:ext cx="15671649" cy="7304989"/>
          </a:xfrm>
          <a:custGeom>
            <a:avLst/>
            <a:gdLst/>
            <a:ahLst/>
            <a:cxnLst/>
            <a:rect r="r" b="b" t="t" l="l"/>
            <a:pathLst>
              <a:path h="7304989" w="15671649">
                <a:moveTo>
                  <a:pt x="0" y="0"/>
                </a:moveTo>
                <a:lnTo>
                  <a:pt x="15671650" y="0"/>
                </a:lnTo>
                <a:lnTo>
                  <a:pt x="15671650" y="7304989"/>
                </a:lnTo>
                <a:lnTo>
                  <a:pt x="0" y="7304989"/>
                </a:lnTo>
                <a:lnTo>
                  <a:pt x="0" y="0"/>
                </a:lnTo>
                <a:close/>
              </a:path>
            </a:pathLst>
          </a:custGeom>
          <a:blipFill>
            <a:blip r:embed="rId7"/>
            <a:stretch>
              <a:fillRect l="0" t="-21466" r="0" b="-21466"/>
            </a:stretch>
          </a:blipFill>
        </p:spPr>
      </p:sp>
      <p:sp>
        <p:nvSpPr>
          <p:cNvPr name="TextBox 8" id="8"/>
          <p:cNvSpPr txBox="true"/>
          <p:nvPr/>
        </p:nvSpPr>
        <p:spPr>
          <a:xfrm rot="0">
            <a:off x="5191168" y="825483"/>
            <a:ext cx="7508620" cy="1085850"/>
          </a:xfrm>
          <a:prstGeom prst="rect">
            <a:avLst/>
          </a:prstGeom>
        </p:spPr>
        <p:txBody>
          <a:bodyPr anchor="t" rtlCol="false" tIns="0" lIns="0" bIns="0" rIns="0">
            <a:spAutoFit/>
          </a:bodyPr>
          <a:lstStyle/>
          <a:p>
            <a:pPr algn="l" marL="0" indent="0" lvl="0">
              <a:lnSpc>
                <a:spcPts val="8400"/>
              </a:lnSpc>
            </a:pPr>
            <a:r>
              <a:rPr lang="en-US" b="true" sz="7500">
                <a:solidFill>
                  <a:srgbClr val="FFFFFF"/>
                </a:solidFill>
                <a:latin typeface="TT Hoves Bold"/>
                <a:ea typeface="TT Hoves Bold"/>
                <a:cs typeface="TT Hoves Bold"/>
                <a:sym typeface="TT Hoves Bold"/>
              </a:rPr>
              <a:t>ARCHITECTURE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808022" y="8560882"/>
            <a:ext cx="3686295" cy="1987520"/>
          </a:xfrm>
          <a:custGeom>
            <a:avLst/>
            <a:gdLst/>
            <a:ahLst/>
            <a:cxnLst/>
            <a:rect r="r" b="b" t="t" l="l"/>
            <a:pathLst>
              <a:path h="1987520" w="3686295">
                <a:moveTo>
                  <a:pt x="0" y="0"/>
                </a:moveTo>
                <a:lnTo>
                  <a:pt x="3686296" y="0"/>
                </a:lnTo>
                <a:lnTo>
                  <a:pt x="3686296" y="1987519"/>
                </a:lnTo>
                <a:lnTo>
                  <a:pt x="0" y="1987519"/>
                </a:lnTo>
                <a:lnTo>
                  <a:pt x="0" y="0"/>
                </a:lnTo>
                <a:close/>
              </a:path>
            </a:pathLst>
          </a:custGeom>
          <a:blipFill>
            <a:blip r:embed="rId3">
              <a:alphaModFix amt="71000"/>
            </a:blip>
            <a:stretch>
              <a:fillRect l="0" t="0" r="0" b="0"/>
            </a:stretch>
          </a:blipFill>
        </p:spPr>
      </p:sp>
      <p:sp>
        <p:nvSpPr>
          <p:cNvPr name="Freeform 4" id="4"/>
          <p:cNvSpPr/>
          <p:nvPr/>
        </p:nvSpPr>
        <p:spPr>
          <a:xfrm flipH="true" flipV="false" rot="0">
            <a:off x="15620542" y="8135382"/>
            <a:ext cx="4475480" cy="2413020"/>
          </a:xfrm>
          <a:custGeom>
            <a:avLst/>
            <a:gdLst/>
            <a:ahLst/>
            <a:cxnLst/>
            <a:rect r="r" b="b" t="t" l="l"/>
            <a:pathLst>
              <a:path h="2413020" w="4475480">
                <a:moveTo>
                  <a:pt x="4475480" y="0"/>
                </a:moveTo>
                <a:lnTo>
                  <a:pt x="0" y="0"/>
                </a:lnTo>
                <a:lnTo>
                  <a:pt x="0" y="2413019"/>
                </a:lnTo>
                <a:lnTo>
                  <a:pt x="4475480" y="2413019"/>
                </a:lnTo>
                <a:lnTo>
                  <a:pt x="4475480" y="0"/>
                </a:lnTo>
                <a:close/>
              </a:path>
            </a:pathLst>
          </a:custGeom>
          <a:blipFill>
            <a:blip r:embed="rId3">
              <a:alphaModFix amt="71000"/>
            </a:blip>
            <a:stretch>
              <a:fillRect l="0" t="0" r="0" b="0"/>
            </a:stretch>
          </a:blipFill>
        </p:spPr>
      </p:sp>
      <p:sp>
        <p:nvSpPr>
          <p:cNvPr name="Freeform 5" id="5"/>
          <p:cNvSpPr/>
          <p:nvPr/>
        </p:nvSpPr>
        <p:spPr>
          <a:xfrm flipH="false" flipV="false" rot="0">
            <a:off x="13497310" y="600762"/>
            <a:ext cx="4246463" cy="1162469"/>
          </a:xfrm>
          <a:custGeom>
            <a:avLst/>
            <a:gdLst/>
            <a:ahLst/>
            <a:cxnLst/>
            <a:rect r="r" b="b" t="t" l="l"/>
            <a:pathLst>
              <a:path h="1162469" w="4246463">
                <a:moveTo>
                  <a:pt x="0" y="0"/>
                </a:moveTo>
                <a:lnTo>
                  <a:pt x="4246463" y="0"/>
                </a:lnTo>
                <a:lnTo>
                  <a:pt x="4246463" y="1162469"/>
                </a:lnTo>
                <a:lnTo>
                  <a:pt x="0" y="1162469"/>
                </a:lnTo>
                <a:lnTo>
                  <a:pt x="0" y="0"/>
                </a:lnTo>
                <a:close/>
              </a:path>
            </a:pathLst>
          </a:custGeom>
          <a:blipFill>
            <a:blip r:embed="rId4"/>
            <a:stretch>
              <a:fillRect l="0" t="0" r="0" b="0"/>
            </a:stretch>
          </a:blipFill>
        </p:spPr>
      </p:sp>
      <p:sp>
        <p:nvSpPr>
          <p:cNvPr name="TextBox 6" id="6"/>
          <p:cNvSpPr txBox="true"/>
          <p:nvPr/>
        </p:nvSpPr>
        <p:spPr>
          <a:xfrm rot="0">
            <a:off x="4302705" y="314325"/>
            <a:ext cx="8419268" cy="1285875"/>
          </a:xfrm>
          <a:prstGeom prst="rect">
            <a:avLst/>
          </a:prstGeom>
        </p:spPr>
        <p:txBody>
          <a:bodyPr anchor="t" rtlCol="false" tIns="0" lIns="0" bIns="0" rIns="0">
            <a:spAutoFit/>
          </a:bodyPr>
          <a:lstStyle/>
          <a:p>
            <a:pPr algn="ctr">
              <a:lnSpc>
                <a:spcPts val="10500"/>
              </a:lnSpc>
              <a:spcBef>
                <a:spcPct val="0"/>
              </a:spcBef>
            </a:pPr>
            <a:r>
              <a:rPr lang="en-US" b="true" sz="7500">
                <a:solidFill>
                  <a:srgbClr val="FFFFFF"/>
                </a:solidFill>
                <a:latin typeface="TT Hoves Bold"/>
                <a:ea typeface="TT Hoves Bold"/>
                <a:cs typeface="TT Hoves Bold"/>
                <a:sym typeface="TT Hoves Bold"/>
              </a:rPr>
              <a:t>Work Flow</a:t>
            </a:r>
          </a:p>
        </p:txBody>
      </p:sp>
      <p:sp>
        <p:nvSpPr>
          <p:cNvPr name="Freeform 7" id="7"/>
          <p:cNvSpPr/>
          <p:nvPr/>
        </p:nvSpPr>
        <p:spPr>
          <a:xfrm flipH="false" flipV="false" rot="0">
            <a:off x="-693640" y="297510"/>
            <a:ext cx="6371593" cy="629195"/>
          </a:xfrm>
          <a:custGeom>
            <a:avLst/>
            <a:gdLst/>
            <a:ahLst/>
            <a:cxnLst/>
            <a:rect r="r" b="b" t="t" l="l"/>
            <a:pathLst>
              <a:path h="629195" w="6371593">
                <a:moveTo>
                  <a:pt x="0" y="0"/>
                </a:moveTo>
                <a:lnTo>
                  <a:pt x="6371592" y="0"/>
                </a:lnTo>
                <a:lnTo>
                  <a:pt x="6371592" y="629194"/>
                </a:lnTo>
                <a:lnTo>
                  <a:pt x="0" y="629194"/>
                </a:lnTo>
                <a:lnTo>
                  <a:pt x="0" y="0"/>
                </a:lnTo>
                <a:close/>
              </a:path>
            </a:pathLst>
          </a:custGeom>
          <a:blipFill>
            <a:blip r:embed="rId5"/>
            <a:stretch>
              <a:fillRect l="0" t="0" r="0" b="0"/>
            </a:stretch>
          </a:blipFill>
        </p:spPr>
      </p:sp>
      <p:sp>
        <p:nvSpPr>
          <p:cNvPr name="Freeform 8" id="8"/>
          <p:cNvSpPr/>
          <p:nvPr/>
        </p:nvSpPr>
        <p:spPr>
          <a:xfrm flipH="false" flipV="false" rot="0">
            <a:off x="721346" y="2057622"/>
            <a:ext cx="16241382" cy="6880242"/>
          </a:xfrm>
          <a:custGeom>
            <a:avLst/>
            <a:gdLst/>
            <a:ahLst/>
            <a:cxnLst/>
            <a:rect r="r" b="b" t="t" l="l"/>
            <a:pathLst>
              <a:path h="6880242" w="16241382">
                <a:moveTo>
                  <a:pt x="0" y="0"/>
                </a:moveTo>
                <a:lnTo>
                  <a:pt x="16241382" y="0"/>
                </a:lnTo>
                <a:lnTo>
                  <a:pt x="16241382" y="6880242"/>
                </a:lnTo>
                <a:lnTo>
                  <a:pt x="0" y="6880242"/>
                </a:lnTo>
                <a:lnTo>
                  <a:pt x="0" y="0"/>
                </a:lnTo>
                <a:close/>
              </a:path>
            </a:pathLst>
          </a:custGeom>
          <a:blipFill>
            <a:blip r:embed="rId6"/>
            <a:stretch>
              <a:fillRect l="0" t="-28636" r="0" b="-28636"/>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999" r="0" b="-8000"/>
            </a:stretch>
          </a:blipFill>
        </p:spPr>
      </p:sp>
      <p:sp>
        <p:nvSpPr>
          <p:cNvPr name="Freeform 3" id="3"/>
          <p:cNvSpPr/>
          <p:nvPr/>
        </p:nvSpPr>
        <p:spPr>
          <a:xfrm flipH="false" flipV="false" rot="0">
            <a:off x="-1042240"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328129"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747783" y="315632"/>
            <a:ext cx="7220944" cy="713068"/>
          </a:xfrm>
          <a:custGeom>
            <a:avLst/>
            <a:gdLst/>
            <a:ahLst/>
            <a:cxnLst/>
            <a:rect r="r" b="b" t="t" l="l"/>
            <a:pathLst>
              <a:path h="713068" w="7220944">
                <a:moveTo>
                  <a:pt x="0" y="0"/>
                </a:moveTo>
                <a:lnTo>
                  <a:pt x="7220944" y="0"/>
                </a:lnTo>
                <a:lnTo>
                  <a:pt x="7220944" y="713068"/>
                </a:lnTo>
                <a:lnTo>
                  <a:pt x="0" y="713068"/>
                </a:lnTo>
                <a:lnTo>
                  <a:pt x="0" y="0"/>
                </a:lnTo>
                <a:close/>
              </a:path>
            </a:pathLst>
          </a:custGeom>
          <a:blipFill>
            <a:blip r:embed="rId5"/>
            <a:stretch>
              <a:fillRect l="0" t="0" r="0" b="0"/>
            </a:stretch>
          </a:blipFill>
        </p:spPr>
      </p:sp>
      <p:sp>
        <p:nvSpPr>
          <p:cNvPr name="TextBox 6" id="6"/>
          <p:cNvSpPr txBox="true"/>
          <p:nvPr/>
        </p:nvSpPr>
        <p:spPr>
          <a:xfrm rot="0">
            <a:off x="338319" y="2310088"/>
            <a:ext cx="17115532" cy="6150359"/>
          </a:xfrm>
          <a:prstGeom prst="rect">
            <a:avLst/>
          </a:prstGeom>
        </p:spPr>
        <p:txBody>
          <a:bodyPr anchor="t" rtlCol="false" tIns="0" lIns="0" bIns="0" rIns="0">
            <a:spAutoFit/>
          </a:bodyPr>
          <a:lstStyle/>
          <a:p>
            <a:pPr algn="l">
              <a:lnSpc>
                <a:spcPts val="5403"/>
              </a:lnSpc>
              <a:spcBef>
                <a:spcPct val="0"/>
              </a:spcBef>
            </a:pPr>
            <a:r>
              <a:rPr lang="en-US" b="true" sz="3859" spc="-77">
                <a:solidFill>
                  <a:srgbClr val="00578F"/>
                </a:solidFill>
                <a:latin typeface="TT Hoves Bold"/>
                <a:ea typeface="TT Hoves Bold"/>
                <a:cs typeface="TT Hoves Bold"/>
                <a:sym typeface="TT Hoves Bold"/>
              </a:rPr>
              <a:t>STEP 1 — Satellite Image Acquisition :</a:t>
            </a:r>
          </a:p>
          <a:p>
            <a:pPr algn="just">
              <a:lnSpc>
                <a:spcPts val="5403"/>
              </a:lnSpc>
              <a:spcBef>
                <a:spcPct val="0"/>
              </a:spcBef>
            </a:pPr>
          </a:p>
          <a:p>
            <a:pPr algn="just">
              <a:lnSpc>
                <a:spcPts val="5403"/>
              </a:lnSpc>
              <a:spcBef>
                <a:spcPct val="0"/>
              </a:spcBef>
            </a:pPr>
            <a:r>
              <a:rPr lang="en-US" sz="3859" spc="-77">
                <a:solidFill>
                  <a:srgbClr val="00578F"/>
                </a:solidFill>
                <a:latin typeface="TT Hoves"/>
                <a:ea typeface="TT Hoves"/>
                <a:cs typeface="TT Hoves"/>
                <a:sym typeface="TT Hoves"/>
              </a:rPr>
              <a:t>Select Sentinel-2 as the primary satellite source (free, high resolution, multispectral)</a:t>
            </a:r>
          </a:p>
          <a:p>
            <a:pPr algn="just">
              <a:lnSpc>
                <a:spcPts val="5403"/>
              </a:lnSpc>
              <a:spcBef>
                <a:spcPct val="0"/>
              </a:spcBef>
            </a:pPr>
            <a:r>
              <a:rPr lang="en-US" sz="3859" spc="-77">
                <a:solidFill>
                  <a:srgbClr val="00578F"/>
                </a:solidFill>
                <a:latin typeface="TT Hoves"/>
                <a:ea typeface="TT Hoves"/>
                <a:cs typeface="TT Hoves"/>
                <a:sym typeface="TT Hoves"/>
              </a:rPr>
              <a:t>Access data from Copernicus Open Access Hub or Google Earth Engine</a:t>
            </a:r>
          </a:p>
          <a:p>
            <a:pPr algn="just">
              <a:lnSpc>
                <a:spcPts val="5403"/>
              </a:lnSpc>
              <a:spcBef>
                <a:spcPct val="0"/>
              </a:spcBef>
            </a:pPr>
            <a:r>
              <a:rPr lang="en-US" sz="3859" spc="-77">
                <a:solidFill>
                  <a:srgbClr val="00578F"/>
                </a:solidFill>
                <a:latin typeface="TT Hoves"/>
                <a:ea typeface="TT Hoves"/>
                <a:cs typeface="TT Hoves"/>
                <a:sym typeface="TT Hoves"/>
              </a:rPr>
              <a:t>Search for the target water body (lake/reservoir) by coordinates or region</a:t>
            </a:r>
          </a:p>
          <a:p>
            <a:pPr algn="just">
              <a:lnSpc>
                <a:spcPts val="5403"/>
              </a:lnSpc>
              <a:spcBef>
                <a:spcPct val="0"/>
              </a:spcBef>
            </a:pPr>
            <a:r>
              <a:rPr lang="en-US" sz="3859" spc="-77">
                <a:solidFill>
                  <a:srgbClr val="00578F"/>
                </a:solidFill>
                <a:latin typeface="TT Hoves"/>
                <a:ea typeface="TT Hoves"/>
                <a:cs typeface="TT Hoves"/>
                <a:sym typeface="TT Hoves"/>
              </a:rPr>
              <a:t>Filter images with less than 10% cloud cover</a:t>
            </a:r>
          </a:p>
          <a:p>
            <a:pPr algn="just">
              <a:lnSpc>
                <a:spcPts val="5403"/>
              </a:lnSpc>
              <a:spcBef>
                <a:spcPct val="0"/>
              </a:spcBef>
            </a:pPr>
            <a:r>
              <a:rPr lang="en-US" sz="3859" spc="-77">
                <a:solidFill>
                  <a:srgbClr val="00578F"/>
                </a:solidFill>
                <a:latin typeface="TT Hoves"/>
                <a:ea typeface="TT Hoves"/>
                <a:cs typeface="TT Hoves"/>
                <a:sym typeface="TT Hoves"/>
              </a:rPr>
              <a:t>Select images from the same season for consistent multi-year comparison</a:t>
            </a:r>
          </a:p>
          <a:p>
            <a:pPr algn="just">
              <a:lnSpc>
                <a:spcPts val="5403"/>
              </a:lnSpc>
              <a:spcBef>
                <a:spcPct val="0"/>
              </a:spcBef>
            </a:pPr>
            <a:r>
              <a:rPr lang="en-US" sz="3859" spc="-77">
                <a:solidFill>
                  <a:srgbClr val="00578F"/>
                </a:solidFill>
                <a:latin typeface="TT Hoves"/>
                <a:ea typeface="TT Hoves"/>
                <a:cs typeface="TT Hoves"/>
                <a:sym typeface="TT Hoves"/>
              </a:rPr>
              <a:t>Download in .SAFE format or export as GeoTIFF</a:t>
            </a:r>
          </a:p>
          <a:p>
            <a:pPr algn="l">
              <a:lnSpc>
                <a:spcPts val="5403"/>
              </a:lnSpc>
              <a:spcBef>
                <a:spcPct val="0"/>
              </a:spcBef>
            </a:pPr>
            <a:r>
              <a:rPr lang="en-US" b="true" sz="3859" spc="-77">
                <a:solidFill>
                  <a:srgbClr val="00578F"/>
                </a:solidFill>
                <a:latin typeface="TT Hoves Bold"/>
                <a:ea typeface="TT Hoves Bold"/>
                <a:cs typeface="TT Hoves Bold"/>
                <a:sym typeface="TT Hoves Bold"/>
              </a:rPr>
              <a:t>Output:</a:t>
            </a:r>
            <a:r>
              <a:rPr lang="en-US" sz="3859" spc="-77">
                <a:solidFill>
                  <a:srgbClr val="00578F"/>
                </a:solidFill>
                <a:latin typeface="TT Hoves"/>
                <a:ea typeface="TT Hoves"/>
                <a:cs typeface="TT Hoves"/>
                <a:sym typeface="TT Hoves"/>
              </a:rPr>
              <a:t> Raw Multispectral Satellite Image</a:t>
            </a:r>
          </a:p>
        </p:txBody>
      </p:sp>
      <p:sp>
        <p:nvSpPr>
          <p:cNvPr name="Freeform 7" id="7"/>
          <p:cNvSpPr/>
          <p:nvPr/>
        </p:nvSpPr>
        <p:spPr>
          <a:xfrm flipH="false" flipV="false" rot="0">
            <a:off x="13497310" y="600762"/>
            <a:ext cx="4246463" cy="1162469"/>
          </a:xfrm>
          <a:custGeom>
            <a:avLst/>
            <a:gdLst/>
            <a:ahLst/>
            <a:cxnLst/>
            <a:rect r="r" b="b" t="t" l="l"/>
            <a:pathLst>
              <a:path h="1162469" w="4246463">
                <a:moveTo>
                  <a:pt x="0" y="0"/>
                </a:moveTo>
                <a:lnTo>
                  <a:pt x="4246463" y="0"/>
                </a:lnTo>
                <a:lnTo>
                  <a:pt x="4246463" y="1162469"/>
                </a:lnTo>
                <a:lnTo>
                  <a:pt x="0" y="1162469"/>
                </a:lnTo>
                <a:lnTo>
                  <a:pt x="0" y="0"/>
                </a:lnTo>
                <a:close/>
              </a:path>
            </a:pathLst>
          </a:custGeom>
          <a:blipFill>
            <a:blip r:embed="rId6"/>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808022" y="8273396"/>
            <a:ext cx="4219501" cy="2275005"/>
          </a:xfrm>
          <a:custGeom>
            <a:avLst/>
            <a:gdLst/>
            <a:ahLst/>
            <a:cxnLst/>
            <a:rect r="r" b="b" t="t" l="l"/>
            <a:pathLst>
              <a:path h="2275005" w="4219501">
                <a:moveTo>
                  <a:pt x="0" y="0"/>
                </a:moveTo>
                <a:lnTo>
                  <a:pt x="4219501" y="0"/>
                </a:lnTo>
                <a:lnTo>
                  <a:pt x="4219501" y="2275005"/>
                </a:lnTo>
                <a:lnTo>
                  <a:pt x="0" y="2275005"/>
                </a:lnTo>
                <a:lnTo>
                  <a:pt x="0" y="0"/>
                </a:lnTo>
                <a:close/>
              </a:path>
            </a:pathLst>
          </a:custGeom>
          <a:blipFill>
            <a:blip r:embed="rId3">
              <a:alphaModFix amt="71000"/>
            </a:blip>
            <a:stretch>
              <a:fillRect l="0" t="0" r="0" b="0"/>
            </a:stretch>
          </a:blipFill>
        </p:spPr>
      </p:sp>
      <p:sp>
        <p:nvSpPr>
          <p:cNvPr name="Freeform 4" id="4"/>
          <p:cNvSpPr/>
          <p:nvPr/>
        </p:nvSpPr>
        <p:spPr>
          <a:xfrm flipH="true" flipV="false" rot="0">
            <a:off x="16381013" y="8545401"/>
            <a:ext cx="3715009" cy="2003001"/>
          </a:xfrm>
          <a:custGeom>
            <a:avLst/>
            <a:gdLst/>
            <a:ahLst/>
            <a:cxnLst/>
            <a:rect r="r" b="b" t="t" l="l"/>
            <a:pathLst>
              <a:path h="2003001" w="3715009">
                <a:moveTo>
                  <a:pt x="3715009" y="0"/>
                </a:moveTo>
                <a:lnTo>
                  <a:pt x="0" y="0"/>
                </a:lnTo>
                <a:lnTo>
                  <a:pt x="0" y="2003000"/>
                </a:lnTo>
                <a:lnTo>
                  <a:pt x="3715009" y="2003000"/>
                </a:lnTo>
                <a:lnTo>
                  <a:pt x="3715009" y="0"/>
                </a:lnTo>
                <a:close/>
              </a:path>
            </a:pathLst>
          </a:custGeom>
          <a:blipFill>
            <a:blip r:embed="rId3">
              <a:alphaModFix amt="71000"/>
            </a:blip>
            <a:stretch>
              <a:fillRect l="0" t="0" r="0" b="0"/>
            </a:stretch>
          </a:blipFill>
        </p:spPr>
      </p:sp>
      <p:sp>
        <p:nvSpPr>
          <p:cNvPr name="TextBox 5" id="5"/>
          <p:cNvSpPr txBox="true"/>
          <p:nvPr/>
        </p:nvSpPr>
        <p:spPr>
          <a:xfrm rot="0">
            <a:off x="2079382" y="1129044"/>
            <a:ext cx="16677857" cy="8129256"/>
          </a:xfrm>
          <a:prstGeom prst="rect">
            <a:avLst/>
          </a:prstGeom>
        </p:spPr>
        <p:txBody>
          <a:bodyPr anchor="t" rtlCol="false" tIns="0" lIns="0" bIns="0" rIns="0">
            <a:spAutoFit/>
          </a:bodyPr>
          <a:lstStyle/>
          <a:p>
            <a:pPr algn="just">
              <a:lnSpc>
                <a:spcPts val="3430"/>
              </a:lnSpc>
              <a:spcBef>
                <a:spcPct val="0"/>
              </a:spcBef>
            </a:pPr>
            <a:r>
              <a:rPr lang="en-US" b="true" sz="2450" spc="-49">
                <a:solidFill>
                  <a:srgbClr val="FFFFFF"/>
                </a:solidFill>
                <a:latin typeface="TT Hoves Bold"/>
                <a:ea typeface="TT Hoves Bold"/>
                <a:cs typeface="TT Hoves Bold"/>
                <a:sym typeface="TT Hoves Bold"/>
              </a:rPr>
              <a:t>STEP 2 — Preprocessing &amp; Atmospheric Correction :</a:t>
            </a:r>
          </a:p>
          <a:p>
            <a:pPr algn="just">
              <a:lnSpc>
                <a:spcPts val="3430"/>
              </a:lnSpc>
              <a:spcBef>
                <a:spcPct val="0"/>
              </a:spcBef>
            </a:pPr>
          </a:p>
          <a:p>
            <a:pPr algn="just">
              <a:lnSpc>
                <a:spcPts val="3430"/>
              </a:lnSpc>
              <a:spcBef>
                <a:spcPct val="0"/>
              </a:spcBef>
            </a:pPr>
            <a:r>
              <a:rPr lang="en-US" sz="2450" spc="-49">
                <a:solidFill>
                  <a:srgbClr val="FFFFFF"/>
                </a:solidFill>
                <a:latin typeface="TT Hoves"/>
                <a:ea typeface="TT Hoves"/>
                <a:cs typeface="TT Hoves"/>
                <a:sym typeface="TT Hoves"/>
              </a:rPr>
              <a:t>Open the raw image in SNAP Software or Google Earth Engine</a:t>
            </a:r>
          </a:p>
          <a:p>
            <a:pPr algn="just">
              <a:lnSpc>
                <a:spcPts val="3430"/>
              </a:lnSpc>
              <a:spcBef>
                <a:spcPct val="0"/>
              </a:spcBef>
            </a:pPr>
            <a:r>
              <a:rPr lang="en-US" sz="2450" spc="-49">
                <a:solidFill>
                  <a:srgbClr val="FFFFFF"/>
                </a:solidFill>
                <a:latin typeface="TT Hoves"/>
                <a:ea typeface="TT Hoves"/>
                <a:cs typeface="TT Hoves"/>
                <a:sym typeface="TT Hoves"/>
              </a:rPr>
              <a:t>Apply Sen2Cor plugin to perform atmospheric correction</a:t>
            </a:r>
          </a:p>
          <a:p>
            <a:pPr algn="just">
              <a:lnSpc>
                <a:spcPts val="3430"/>
              </a:lnSpc>
              <a:spcBef>
                <a:spcPct val="0"/>
              </a:spcBef>
            </a:pPr>
            <a:r>
              <a:rPr lang="en-US" sz="2450" spc="-49">
                <a:solidFill>
                  <a:srgbClr val="FFFFFF"/>
                </a:solidFill>
                <a:latin typeface="TT Hoves"/>
                <a:ea typeface="TT Hoves"/>
                <a:cs typeface="TT Hoves"/>
                <a:sym typeface="TT Hoves"/>
              </a:rPr>
              <a:t>Convert Top-of-Atmosphere (TOA) reflectance to Bottom-of-Atmosphere (BOA) surface reflectance</a:t>
            </a:r>
          </a:p>
          <a:p>
            <a:pPr algn="just">
              <a:lnSpc>
                <a:spcPts val="3430"/>
              </a:lnSpc>
              <a:spcBef>
                <a:spcPct val="0"/>
              </a:spcBef>
            </a:pPr>
            <a:r>
              <a:rPr lang="en-US" sz="2450" spc="-49">
                <a:solidFill>
                  <a:srgbClr val="FFFFFF"/>
                </a:solidFill>
                <a:latin typeface="TT Hoves"/>
                <a:ea typeface="TT Hoves"/>
                <a:cs typeface="TT Hoves"/>
                <a:sym typeface="TT Hoves"/>
              </a:rPr>
              <a:t>Remove distortions caused by aerosols, water vapor, and haze</a:t>
            </a:r>
          </a:p>
          <a:p>
            <a:pPr algn="just">
              <a:lnSpc>
                <a:spcPts val="3430"/>
              </a:lnSpc>
              <a:spcBef>
                <a:spcPct val="0"/>
              </a:spcBef>
            </a:pPr>
            <a:r>
              <a:rPr lang="en-US" sz="2450" spc="-49">
                <a:solidFill>
                  <a:srgbClr val="FFFFFF"/>
                </a:solidFill>
                <a:latin typeface="TT Hoves"/>
                <a:ea typeface="TT Hoves"/>
                <a:cs typeface="TT Hoves"/>
                <a:sym typeface="TT Hoves"/>
              </a:rPr>
              <a:t>Apply radiometric calibration to normalize pixel values</a:t>
            </a:r>
          </a:p>
          <a:p>
            <a:pPr algn="just">
              <a:lnSpc>
                <a:spcPts val="3430"/>
              </a:lnSpc>
              <a:spcBef>
                <a:spcPct val="0"/>
              </a:spcBef>
            </a:pPr>
            <a:r>
              <a:rPr lang="en-US" sz="2450" spc="-49">
                <a:solidFill>
                  <a:srgbClr val="FFFFFF"/>
                </a:solidFill>
                <a:latin typeface="TT Hoves"/>
                <a:ea typeface="TT Hoves"/>
                <a:cs typeface="TT Hoves"/>
                <a:sym typeface="TT Hoves"/>
              </a:rPr>
              <a:t>Apply geometric correction to align image with real-world coordinates</a:t>
            </a:r>
          </a:p>
          <a:p>
            <a:pPr algn="just">
              <a:lnSpc>
                <a:spcPts val="3430"/>
              </a:lnSpc>
              <a:spcBef>
                <a:spcPct val="0"/>
              </a:spcBef>
            </a:pPr>
            <a:r>
              <a:rPr lang="en-US" sz="2450" spc="-49">
                <a:solidFill>
                  <a:srgbClr val="FFFFFF"/>
                </a:solidFill>
                <a:latin typeface="TT Hoves"/>
                <a:ea typeface="TT Hoves"/>
                <a:cs typeface="TT Hoves"/>
                <a:sym typeface="TT Hoves"/>
              </a:rPr>
              <a:t>Clip the image to the study area boundary (Region of Interest)</a:t>
            </a:r>
          </a:p>
          <a:p>
            <a:pPr algn="just">
              <a:lnSpc>
                <a:spcPts val="3430"/>
              </a:lnSpc>
              <a:spcBef>
                <a:spcPct val="0"/>
              </a:spcBef>
            </a:pPr>
            <a:r>
              <a:rPr lang="en-US" b="true" sz="2450" spc="-49">
                <a:solidFill>
                  <a:srgbClr val="FFFFFF"/>
                </a:solidFill>
                <a:latin typeface="TT Hoves Bold"/>
                <a:ea typeface="TT Hoves Bold"/>
                <a:cs typeface="TT Hoves Bold"/>
                <a:sym typeface="TT Hoves Bold"/>
              </a:rPr>
              <a:t>Output: </a:t>
            </a:r>
            <a:r>
              <a:rPr lang="en-US" sz="2450" spc="-49">
                <a:solidFill>
                  <a:srgbClr val="FFFFFF"/>
                </a:solidFill>
                <a:latin typeface="TT Hoves"/>
                <a:ea typeface="TT Hoves"/>
                <a:cs typeface="TT Hoves"/>
                <a:sym typeface="TT Hoves"/>
              </a:rPr>
              <a:t>Corrected Surface Reflectance Image</a:t>
            </a:r>
          </a:p>
          <a:p>
            <a:pPr algn="just">
              <a:lnSpc>
                <a:spcPts val="3430"/>
              </a:lnSpc>
              <a:spcBef>
                <a:spcPct val="0"/>
              </a:spcBef>
            </a:pPr>
          </a:p>
          <a:p>
            <a:pPr algn="just">
              <a:lnSpc>
                <a:spcPts val="3430"/>
              </a:lnSpc>
              <a:spcBef>
                <a:spcPct val="0"/>
              </a:spcBef>
            </a:pPr>
            <a:r>
              <a:rPr lang="en-US" b="true" sz="2450" spc="-49">
                <a:solidFill>
                  <a:srgbClr val="FFFFFF"/>
                </a:solidFill>
                <a:latin typeface="TT Hoves Bold"/>
                <a:ea typeface="TT Hoves Bold"/>
                <a:cs typeface="TT Hoves Bold"/>
                <a:sym typeface="TT Hoves Bold"/>
              </a:rPr>
              <a:t>STEP 3 — Water Body Extraction using NDWI :</a:t>
            </a:r>
          </a:p>
          <a:p>
            <a:pPr algn="just">
              <a:lnSpc>
                <a:spcPts val="3430"/>
              </a:lnSpc>
              <a:spcBef>
                <a:spcPct val="0"/>
              </a:spcBef>
            </a:pPr>
            <a:r>
              <a:rPr lang="en-US" sz="2450" spc="-49">
                <a:solidFill>
                  <a:srgbClr val="FFFFFF"/>
                </a:solidFill>
                <a:latin typeface="TT Hoves"/>
                <a:ea typeface="TT Hoves"/>
                <a:cs typeface="TT Hoves"/>
                <a:sym typeface="TT Hoves"/>
              </a:rPr>
              <a:t>Select the Green band (B3) and Near-Infrared band (B8) from the image</a:t>
            </a:r>
          </a:p>
          <a:p>
            <a:pPr algn="just">
              <a:lnSpc>
                <a:spcPts val="3430"/>
              </a:lnSpc>
              <a:spcBef>
                <a:spcPct val="0"/>
              </a:spcBef>
            </a:pPr>
            <a:r>
              <a:rPr lang="en-US" sz="2450" spc="-49">
                <a:solidFill>
                  <a:srgbClr val="FFFFFF"/>
                </a:solidFill>
                <a:latin typeface="TT Hoves"/>
                <a:ea typeface="TT Hoves"/>
                <a:cs typeface="TT Hoves"/>
                <a:sym typeface="TT Hoves"/>
              </a:rPr>
              <a:t>Apply the NDWI formula: NDWI = (Green − NIR) / (Green + NIR)</a:t>
            </a:r>
          </a:p>
          <a:p>
            <a:pPr algn="just">
              <a:lnSpc>
                <a:spcPts val="3430"/>
              </a:lnSpc>
              <a:spcBef>
                <a:spcPct val="0"/>
              </a:spcBef>
            </a:pPr>
            <a:r>
              <a:rPr lang="en-US" sz="2450" spc="-49">
                <a:solidFill>
                  <a:srgbClr val="FFFFFF"/>
                </a:solidFill>
                <a:latin typeface="TT Hoves"/>
                <a:ea typeface="TT Hoves"/>
                <a:cs typeface="TT Hoves"/>
                <a:sym typeface="TT Hoves"/>
              </a:rPr>
              <a:t>Set threshold: pixels with NDWI &gt; 0 are classified as water</a:t>
            </a:r>
          </a:p>
          <a:p>
            <a:pPr algn="just">
              <a:lnSpc>
                <a:spcPts val="3430"/>
              </a:lnSpc>
              <a:spcBef>
                <a:spcPct val="0"/>
              </a:spcBef>
            </a:pPr>
            <a:r>
              <a:rPr lang="en-US" sz="2450" spc="-49">
                <a:solidFill>
                  <a:srgbClr val="FFFFFF"/>
                </a:solidFill>
                <a:latin typeface="TT Hoves"/>
                <a:ea typeface="TT Hoves"/>
                <a:cs typeface="TT Hoves"/>
                <a:sym typeface="TT Hoves"/>
              </a:rPr>
              <a:t>Generate a binary water mask (Water = 1, Land = 0)</a:t>
            </a:r>
          </a:p>
          <a:p>
            <a:pPr algn="just">
              <a:lnSpc>
                <a:spcPts val="3430"/>
              </a:lnSpc>
              <a:spcBef>
                <a:spcPct val="0"/>
              </a:spcBef>
            </a:pPr>
            <a:r>
              <a:rPr lang="en-US" sz="2450" spc="-49">
                <a:solidFill>
                  <a:srgbClr val="FFFFFF"/>
                </a:solidFill>
                <a:latin typeface="TT Hoves"/>
                <a:ea typeface="TT Hoves"/>
                <a:cs typeface="TT Hoves"/>
                <a:sym typeface="TT Hoves"/>
              </a:rPr>
              <a:t>Apply the mask to filter out all non-water land pixels</a:t>
            </a:r>
          </a:p>
          <a:p>
            <a:pPr algn="just">
              <a:lnSpc>
                <a:spcPts val="3430"/>
              </a:lnSpc>
              <a:spcBef>
                <a:spcPct val="0"/>
              </a:spcBef>
            </a:pPr>
            <a:r>
              <a:rPr lang="en-US" sz="2450" spc="-49">
                <a:solidFill>
                  <a:srgbClr val="FFFFFF"/>
                </a:solidFill>
                <a:latin typeface="TT Hoves"/>
                <a:ea typeface="TT Hoves"/>
                <a:cs typeface="TT Hoves"/>
                <a:sym typeface="TT Hoves"/>
              </a:rPr>
              <a:t>Retain only water pixels for further analysis</a:t>
            </a:r>
          </a:p>
          <a:p>
            <a:pPr algn="just">
              <a:lnSpc>
                <a:spcPts val="3430"/>
              </a:lnSpc>
              <a:spcBef>
                <a:spcPct val="0"/>
              </a:spcBef>
            </a:pPr>
            <a:r>
              <a:rPr lang="en-US" b="true" sz="2450" spc="-49">
                <a:solidFill>
                  <a:srgbClr val="FFFFFF"/>
                </a:solidFill>
                <a:latin typeface="TT Hoves Bold"/>
                <a:ea typeface="TT Hoves Bold"/>
                <a:cs typeface="TT Hoves Bold"/>
                <a:sym typeface="TT Hoves Bold"/>
              </a:rPr>
              <a:t>Output: </a:t>
            </a:r>
            <a:r>
              <a:rPr lang="en-US" sz="2450" spc="-49">
                <a:solidFill>
                  <a:srgbClr val="FFFFFF"/>
                </a:solidFill>
                <a:latin typeface="TT Hoves"/>
                <a:ea typeface="TT Hoves"/>
                <a:cs typeface="TT Hoves"/>
                <a:sym typeface="TT Hoves"/>
              </a:rPr>
              <a:t>Water Body Mask (Binary Raster)</a:t>
            </a:r>
          </a:p>
        </p:txBody>
      </p:sp>
      <p:sp>
        <p:nvSpPr>
          <p:cNvPr name="Freeform 6" id="6"/>
          <p:cNvSpPr/>
          <p:nvPr/>
        </p:nvSpPr>
        <p:spPr>
          <a:xfrm flipH="false" flipV="false" rot="0">
            <a:off x="-747783" y="315632"/>
            <a:ext cx="7220944" cy="713068"/>
          </a:xfrm>
          <a:custGeom>
            <a:avLst/>
            <a:gdLst/>
            <a:ahLst/>
            <a:cxnLst/>
            <a:rect r="r" b="b" t="t" l="l"/>
            <a:pathLst>
              <a:path h="713068" w="7220944">
                <a:moveTo>
                  <a:pt x="0" y="0"/>
                </a:moveTo>
                <a:lnTo>
                  <a:pt x="7220944" y="0"/>
                </a:lnTo>
                <a:lnTo>
                  <a:pt x="7220944" y="713068"/>
                </a:lnTo>
                <a:lnTo>
                  <a:pt x="0" y="713068"/>
                </a:lnTo>
                <a:lnTo>
                  <a:pt x="0" y="0"/>
                </a:lnTo>
                <a:close/>
              </a:path>
            </a:pathLst>
          </a:custGeom>
          <a:blipFill>
            <a:blip r:embed="rId4"/>
            <a:stretch>
              <a:fillRect l="0" t="0" r="0" b="0"/>
            </a:stretch>
          </a:blipFill>
        </p:spPr>
      </p:sp>
      <p:sp>
        <p:nvSpPr>
          <p:cNvPr name="Freeform 7" id="7"/>
          <p:cNvSpPr/>
          <p:nvPr/>
        </p:nvSpPr>
        <p:spPr>
          <a:xfrm flipH="false" flipV="false" rot="0">
            <a:off x="14337786" y="315632"/>
            <a:ext cx="3714860" cy="1187699"/>
          </a:xfrm>
          <a:custGeom>
            <a:avLst/>
            <a:gdLst/>
            <a:ahLst/>
            <a:cxnLst/>
            <a:rect r="r" b="b" t="t" l="l"/>
            <a:pathLst>
              <a:path h="1187699" w="3714860">
                <a:moveTo>
                  <a:pt x="0" y="0"/>
                </a:moveTo>
                <a:lnTo>
                  <a:pt x="3714860" y="0"/>
                </a:lnTo>
                <a:lnTo>
                  <a:pt x="3714860" y="1187699"/>
                </a:lnTo>
                <a:lnTo>
                  <a:pt x="0" y="1187699"/>
                </a:lnTo>
                <a:lnTo>
                  <a:pt x="0" y="0"/>
                </a:lnTo>
                <a:close/>
              </a:path>
            </a:pathLst>
          </a:custGeom>
          <a:blipFill>
            <a:blip r:embed="rId5"/>
            <a:stretch>
              <a:fillRect l="0" t="-696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999" r="0" b="-8000"/>
            </a:stretch>
          </a:blipFill>
        </p:spPr>
      </p:sp>
      <p:sp>
        <p:nvSpPr>
          <p:cNvPr name="TextBox 3" id="3"/>
          <p:cNvSpPr txBox="true"/>
          <p:nvPr/>
        </p:nvSpPr>
        <p:spPr>
          <a:xfrm rot="0">
            <a:off x="811091" y="1545522"/>
            <a:ext cx="16448209" cy="8787765"/>
          </a:xfrm>
          <a:prstGeom prst="rect">
            <a:avLst/>
          </a:prstGeom>
        </p:spPr>
        <p:txBody>
          <a:bodyPr anchor="t" rtlCol="false" tIns="0" lIns="0" bIns="0" rIns="0">
            <a:spAutoFit/>
          </a:bodyPr>
          <a:lstStyle/>
          <a:p>
            <a:pPr algn="just">
              <a:lnSpc>
                <a:spcPts val="3359"/>
              </a:lnSpc>
            </a:pPr>
            <a:r>
              <a:rPr lang="en-US" sz="2399" b="true">
                <a:solidFill>
                  <a:srgbClr val="022942"/>
                </a:solidFill>
                <a:latin typeface="TT Hoves Bold"/>
                <a:ea typeface="TT Hoves Bold"/>
                <a:cs typeface="TT Hoves Bold"/>
                <a:sym typeface="TT Hoves Bold"/>
              </a:rPr>
              <a:t>STEP 4 — Chlorophyll-a Estimation using NDCI </a:t>
            </a:r>
          </a:p>
          <a:p>
            <a:pPr algn="just">
              <a:lnSpc>
                <a:spcPts val="3359"/>
              </a:lnSpc>
            </a:pPr>
          </a:p>
          <a:p>
            <a:pPr algn="just">
              <a:lnSpc>
                <a:spcPts val="3359"/>
              </a:lnSpc>
            </a:pPr>
            <a:r>
              <a:rPr lang="en-US" sz="2399">
                <a:solidFill>
                  <a:srgbClr val="022942"/>
                </a:solidFill>
                <a:latin typeface="TT Hoves"/>
                <a:ea typeface="TT Hoves"/>
                <a:cs typeface="TT Hoves"/>
                <a:sym typeface="TT Hoves"/>
              </a:rPr>
              <a:t>Select the Red Edge band (B5) and Red band (B4) from the masked image</a:t>
            </a:r>
          </a:p>
          <a:p>
            <a:pPr algn="just">
              <a:lnSpc>
                <a:spcPts val="3359"/>
              </a:lnSpc>
            </a:pPr>
            <a:r>
              <a:rPr lang="en-US" sz="2399">
                <a:solidFill>
                  <a:srgbClr val="022942"/>
                </a:solidFill>
                <a:latin typeface="TT Hoves"/>
                <a:ea typeface="TT Hoves"/>
                <a:cs typeface="TT Hoves"/>
                <a:sym typeface="TT Hoves"/>
              </a:rPr>
              <a:t>Apply the NDCI formula: NDCI = (RedEdge − Red) / (RedEdge + Red)</a:t>
            </a:r>
          </a:p>
          <a:p>
            <a:pPr algn="just">
              <a:lnSpc>
                <a:spcPts val="3359"/>
              </a:lnSpc>
            </a:pPr>
            <a:r>
              <a:rPr lang="en-US" sz="2399">
                <a:solidFill>
                  <a:srgbClr val="022942"/>
                </a:solidFill>
                <a:latin typeface="TT Hoves"/>
                <a:ea typeface="TT Hoves"/>
                <a:cs typeface="TT Hoves"/>
                <a:sym typeface="TT Hoves"/>
              </a:rPr>
              <a:t>Apply NDCI only to the water pixels identified in Step 3</a:t>
            </a:r>
          </a:p>
          <a:p>
            <a:pPr algn="just">
              <a:lnSpc>
                <a:spcPts val="3359"/>
              </a:lnSpc>
            </a:pPr>
            <a:r>
              <a:rPr lang="en-US" sz="2399">
                <a:solidFill>
                  <a:srgbClr val="022942"/>
                </a:solidFill>
                <a:latin typeface="TT Hoves"/>
                <a:ea typeface="TT Hoves"/>
                <a:cs typeface="TT Hoves"/>
                <a:sym typeface="TT Hoves"/>
              </a:rPr>
              <a:t>Higher NDCI value indicates higher algal concentration</a:t>
            </a:r>
          </a:p>
          <a:p>
            <a:pPr algn="just">
              <a:lnSpc>
                <a:spcPts val="3359"/>
              </a:lnSpc>
            </a:pPr>
            <a:r>
              <a:rPr lang="en-US" sz="2399">
                <a:solidFill>
                  <a:srgbClr val="022942"/>
                </a:solidFill>
                <a:latin typeface="TT Hoves"/>
                <a:ea typeface="TT Hoves"/>
                <a:cs typeface="TT Hoves"/>
                <a:sym typeface="TT Hoves"/>
              </a:rPr>
              <a:t>Convert NDCI values to Chlorophyll-a concentration (µg/L) using calibration equations</a:t>
            </a:r>
          </a:p>
          <a:p>
            <a:pPr algn="just">
              <a:lnSpc>
                <a:spcPts val="3359"/>
              </a:lnSpc>
            </a:pPr>
            <a:r>
              <a:rPr lang="en-US" sz="2399">
                <a:solidFill>
                  <a:srgbClr val="022942"/>
                </a:solidFill>
                <a:latin typeface="TT Hoves"/>
                <a:ea typeface="TT Hoves"/>
                <a:cs typeface="TT Hoves"/>
                <a:sym typeface="TT Hoves"/>
              </a:rPr>
              <a:t>Generate a spatial map of Chlorophyll-a concentration across the water body</a:t>
            </a:r>
          </a:p>
          <a:p>
            <a:pPr algn="just">
              <a:lnSpc>
                <a:spcPts val="3359"/>
              </a:lnSpc>
            </a:pPr>
            <a:r>
              <a:rPr lang="en-US" sz="2399" b="true">
                <a:solidFill>
                  <a:srgbClr val="022942"/>
                </a:solidFill>
                <a:latin typeface="TT Hoves Bold"/>
                <a:ea typeface="TT Hoves Bold"/>
                <a:cs typeface="TT Hoves Bold"/>
                <a:sym typeface="TT Hoves Bold"/>
              </a:rPr>
              <a:t>Output:</a:t>
            </a:r>
            <a:r>
              <a:rPr lang="en-US" sz="2399">
                <a:solidFill>
                  <a:srgbClr val="022942"/>
                </a:solidFill>
                <a:latin typeface="TT Hoves"/>
                <a:ea typeface="TT Hoves"/>
                <a:cs typeface="TT Hoves"/>
                <a:sym typeface="TT Hoves"/>
              </a:rPr>
              <a:t> Chlorophyll-a Concentration Map</a:t>
            </a:r>
          </a:p>
          <a:p>
            <a:pPr algn="just">
              <a:lnSpc>
                <a:spcPts val="3359"/>
              </a:lnSpc>
            </a:pPr>
          </a:p>
          <a:p>
            <a:pPr algn="just">
              <a:lnSpc>
                <a:spcPts val="3359"/>
              </a:lnSpc>
            </a:pPr>
            <a:r>
              <a:rPr lang="en-US" sz="2399" b="true">
                <a:solidFill>
                  <a:srgbClr val="022942"/>
                </a:solidFill>
                <a:latin typeface="TT Hoves Bold"/>
                <a:ea typeface="TT Hoves Bold"/>
                <a:cs typeface="TT Hoves Bold"/>
                <a:sym typeface="TT Hoves Bold"/>
              </a:rPr>
              <a:t>STEP 5 — Trophic State Index (TSI) Calculation </a:t>
            </a:r>
          </a:p>
          <a:p>
            <a:pPr algn="just">
              <a:lnSpc>
                <a:spcPts val="3359"/>
              </a:lnSpc>
            </a:pPr>
          </a:p>
          <a:p>
            <a:pPr algn="just">
              <a:lnSpc>
                <a:spcPts val="3359"/>
              </a:lnSpc>
            </a:pPr>
            <a:r>
              <a:rPr lang="en-US" sz="2399">
                <a:solidFill>
                  <a:srgbClr val="022942"/>
                </a:solidFill>
                <a:latin typeface="TT Hoves"/>
                <a:ea typeface="TT Hoves"/>
                <a:cs typeface="TT Hoves"/>
                <a:sym typeface="TT Hoves"/>
              </a:rPr>
              <a:t>Take the Chlorophyll-a concentration values from Step 4</a:t>
            </a:r>
          </a:p>
          <a:p>
            <a:pPr algn="just">
              <a:lnSpc>
                <a:spcPts val="3359"/>
              </a:lnSpc>
            </a:pPr>
            <a:r>
              <a:rPr lang="en-US" sz="2399">
                <a:solidFill>
                  <a:srgbClr val="022942"/>
                </a:solidFill>
                <a:latin typeface="TT Hoves"/>
                <a:ea typeface="TT Hoves"/>
                <a:cs typeface="TT Hoves"/>
                <a:sym typeface="TT Hoves"/>
              </a:rPr>
              <a:t>Apply the TSI formula for each water pixel: TSI = 9.81 × ln(Chl-a) + 30.6</a:t>
            </a:r>
          </a:p>
          <a:p>
            <a:pPr algn="just">
              <a:lnSpc>
                <a:spcPts val="3359"/>
              </a:lnSpc>
            </a:pPr>
            <a:r>
              <a:rPr lang="en-US" sz="2399">
                <a:solidFill>
                  <a:srgbClr val="022942"/>
                </a:solidFill>
                <a:latin typeface="TT Hoves"/>
                <a:ea typeface="TT Hoves"/>
                <a:cs typeface="TT Hoves"/>
                <a:sym typeface="TT Hoves"/>
              </a:rPr>
              <a:t>Calculate TSI for every individual water pixel across the entire water body</a:t>
            </a:r>
          </a:p>
          <a:p>
            <a:pPr algn="just">
              <a:lnSpc>
                <a:spcPts val="3359"/>
              </a:lnSpc>
            </a:pPr>
            <a:r>
              <a:rPr lang="en-US" sz="2399">
                <a:solidFill>
                  <a:srgbClr val="022942"/>
                </a:solidFill>
                <a:latin typeface="TT Hoves"/>
                <a:ea typeface="TT Hoves"/>
                <a:cs typeface="TT Hoves"/>
                <a:sym typeface="TT Hoves"/>
              </a:rPr>
              <a:t>Generate a continuous TSI raster map showing nutrient intensity spatially</a:t>
            </a:r>
          </a:p>
          <a:p>
            <a:pPr algn="just">
              <a:lnSpc>
                <a:spcPts val="3359"/>
              </a:lnSpc>
            </a:pPr>
            <a:r>
              <a:rPr lang="en-US" sz="2399">
                <a:solidFill>
                  <a:srgbClr val="022942"/>
                </a:solidFill>
                <a:latin typeface="TT Hoves"/>
                <a:ea typeface="TT Hoves"/>
                <a:cs typeface="TT Hoves"/>
                <a:sym typeface="TT Hoves"/>
              </a:rPr>
              <a:t>Review the TSI value range to understand the overall health of the water body</a:t>
            </a:r>
          </a:p>
          <a:p>
            <a:pPr algn="just">
              <a:lnSpc>
                <a:spcPts val="3359"/>
              </a:lnSpc>
            </a:pPr>
            <a:r>
              <a:rPr lang="en-US" sz="2399" b="true">
                <a:solidFill>
                  <a:srgbClr val="022942"/>
                </a:solidFill>
                <a:latin typeface="TT Hoves Bold"/>
                <a:ea typeface="TT Hoves Bold"/>
                <a:cs typeface="TT Hoves Bold"/>
                <a:sym typeface="TT Hoves Bold"/>
              </a:rPr>
              <a:t>Output: </a:t>
            </a:r>
            <a:r>
              <a:rPr lang="en-US" sz="2399">
                <a:solidFill>
                  <a:srgbClr val="022942"/>
                </a:solidFill>
                <a:latin typeface="TT Hoves"/>
                <a:ea typeface="TT Hoves"/>
                <a:cs typeface="TT Hoves"/>
                <a:sym typeface="TT Hoves"/>
              </a:rPr>
              <a:t>Continuous TSI Pixel Map</a:t>
            </a:r>
          </a:p>
          <a:p>
            <a:pPr algn="just">
              <a:lnSpc>
                <a:spcPts val="3359"/>
              </a:lnSpc>
            </a:pPr>
          </a:p>
          <a:p>
            <a:pPr algn="just">
              <a:lnSpc>
                <a:spcPts val="3359"/>
              </a:lnSpc>
            </a:pPr>
          </a:p>
          <a:p>
            <a:pPr algn="just" marL="0" indent="0" lvl="0">
              <a:lnSpc>
                <a:spcPts val="3359"/>
              </a:lnSpc>
              <a:spcBef>
                <a:spcPct val="0"/>
              </a:spcBef>
            </a:pPr>
          </a:p>
        </p:txBody>
      </p:sp>
      <p:sp>
        <p:nvSpPr>
          <p:cNvPr name="Freeform 4" id="4"/>
          <p:cNvSpPr/>
          <p:nvPr/>
        </p:nvSpPr>
        <p:spPr>
          <a:xfrm flipH="false" flipV="false" rot="0">
            <a:off x="-1042240"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8328129" y="9507719"/>
            <a:ext cx="12098291" cy="901873"/>
          </a:xfrm>
          <a:custGeom>
            <a:avLst/>
            <a:gdLst/>
            <a:ahLst/>
            <a:cxnLst/>
            <a:rect r="r" b="b" t="t" l="l"/>
            <a:pathLst>
              <a:path h="901873" w="12098291">
                <a:moveTo>
                  <a:pt x="0" y="0"/>
                </a:moveTo>
                <a:lnTo>
                  <a:pt x="12098291" y="0"/>
                </a:lnTo>
                <a:lnTo>
                  <a:pt x="12098291" y="901872"/>
                </a:lnTo>
                <a:lnTo>
                  <a:pt x="0" y="90187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747783" y="315632"/>
            <a:ext cx="7220944" cy="713068"/>
          </a:xfrm>
          <a:custGeom>
            <a:avLst/>
            <a:gdLst/>
            <a:ahLst/>
            <a:cxnLst/>
            <a:rect r="r" b="b" t="t" l="l"/>
            <a:pathLst>
              <a:path h="713068" w="7220944">
                <a:moveTo>
                  <a:pt x="0" y="0"/>
                </a:moveTo>
                <a:lnTo>
                  <a:pt x="7220944" y="0"/>
                </a:lnTo>
                <a:lnTo>
                  <a:pt x="7220944" y="713068"/>
                </a:lnTo>
                <a:lnTo>
                  <a:pt x="0" y="713068"/>
                </a:lnTo>
                <a:lnTo>
                  <a:pt x="0" y="0"/>
                </a:lnTo>
                <a:close/>
              </a:path>
            </a:pathLst>
          </a:custGeom>
          <a:blipFill>
            <a:blip r:embed="rId5"/>
            <a:stretch>
              <a:fillRect l="0" t="0" r="0" b="0"/>
            </a:stretch>
          </a:blipFill>
        </p:spPr>
      </p:sp>
      <p:sp>
        <p:nvSpPr>
          <p:cNvPr name="Freeform 7" id="7"/>
          <p:cNvSpPr/>
          <p:nvPr/>
        </p:nvSpPr>
        <p:spPr>
          <a:xfrm flipH="false" flipV="false" rot="0">
            <a:off x="13497310" y="600762"/>
            <a:ext cx="4246463" cy="1162469"/>
          </a:xfrm>
          <a:custGeom>
            <a:avLst/>
            <a:gdLst/>
            <a:ahLst/>
            <a:cxnLst/>
            <a:rect r="r" b="b" t="t" l="l"/>
            <a:pathLst>
              <a:path h="1162469" w="4246463">
                <a:moveTo>
                  <a:pt x="0" y="0"/>
                </a:moveTo>
                <a:lnTo>
                  <a:pt x="4246463" y="0"/>
                </a:lnTo>
                <a:lnTo>
                  <a:pt x="4246463" y="1162469"/>
                </a:lnTo>
                <a:lnTo>
                  <a:pt x="0" y="1162469"/>
                </a:lnTo>
                <a:lnTo>
                  <a:pt x="0" y="0"/>
                </a:lnTo>
                <a:close/>
              </a:path>
            </a:pathLst>
          </a:custGeom>
          <a:blipFill>
            <a:blip r:embed="rId6"/>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767569" y="8814142"/>
            <a:ext cx="4473650" cy="1765058"/>
          </a:xfrm>
          <a:custGeom>
            <a:avLst/>
            <a:gdLst/>
            <a:ahLst/>
            <a:cxnLst/>
            <a:rect r="r" b="b" t="t" l="l"/>
            <a:pathLst>
              <a:path h="1765058" w="4473650">
                <a:moveTo>
                  <a:pt x="0" y="0"/>
                </a:moveTo>
                <a:lnTo>
                  <a:pt x="4473650" y="0"/>
                </a:lnTo>
                <a:lnTo>
                  <a:pt x="4473650" y="1765058"/>
                </a:lnTo>
                <a:lnTo>
                  <a:pt x="0" y="17650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804791" y="8562240"/>
            <a:ext cx="5112109" cy="2016959"/>
          </a:xfrm>
          <a:custGeom>
            <a:avLst/>
            <a:gdLst/>
            <a:ahLst/>
            <a:cxnLst/>
            <a:rect r="r" b="b" t="t" l="l"/>
            <a:pathLst>
              <a:path h="2016959" w="5112109">
                <a:moveTo>
                  <a:pt x="0" y="0"/>
                </a:moveTo>
                <a:lnTo>
                  <a:pt x="5112109" y="0"/>
                </a:lnTo>
                <a:lnTo>
                  <a:pt x="5112109" y="2016960"/>
                </a:lnTo>
                <a:lnTo>
                  <a:pt x="0" y="201696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2030581" y="1701901"/>
            <a:ext cx="14226838" cy="7556399"/>
          </a:xfrm>
          <a:prstGeom prst="rect">
            <a:avLst/>
          </a:prstGeom>
        </p:spPr>
        <p:txBody>
          <a:bodyPr anchor="t" rtlCol="false" tIns="0" lIns="0" bIns="0" rIns="0">
            <a:spAutoFit/>
          </a:bodyPr>
          <a:lstStyle/>
          <a:p>
            <a:pPr algn="just">
              <a:lnSpc>
                <a:spcPts val="4030"/>
              </a:lnSpc>
            </a:pPr>
            <a:r>
              <a:rPr lang="en-US" sz="2878" b="true">
                <a:solidFill>
                  <a:srgbClr val="FFFFFF"/>
                </a:solidFill>
                <a:latin typeface="TT Hoves Bold"/>
                <a:ea typeface="TT Hoves Bold"/>
                <a:cs typeface="TT Hoves Bold"/>
                <a:sym typeface="TT Hoves Bold"/>
              </a:rPr>
              <a:t>STEP 6 — Trophic Level Classification </a:t>
            </a:r>
          </a:p>
          <a:p>
            <a:pPr algn="just">
              <a:lnSpc>
                <a:spcPts val="4030"/>
              </a:lnSpc>
            </a:pPr>
          </a:p>
          <a:p>
            <a:pPr algn="just">
              <a:lnSpc>
                <a:spcPts val="4030"/>
              </a:lnSpc>
            </a:pPr>
            <a:r>
              <a:rPr lang="en-US" sz="2878">
                <a:solidFill>
                  <a:srgbClr val="FFFFFF"/>
                </a:solidFill>
                <a:latin typeface="TT Hoves"/>
                <a:ea typeface="TT Hoves"/>
                <a:cs typeface="TT Hoves"/>
                <a:sym typeface="TT Hoves"/>
              </a:rPr>
              <a:t>Define classification thresholds based on standard TSI ranges</a:t>
            </a:r>
          </a:p>
          <a:p>
            <a:pPr algn="just">
              <a:lnSpc>
                <a:spcPts val="4030"/>
              </a:lnSpc>
            </a:pPr>
            <a:r>
              <a:rPr lang="en-US" sz="2878">
                <a:solidFill>
                  <a:srgbClr val="FFFFFF"/>
                </a:solidFill>
                <a:latin typeface="TT Hoves"/>
                <a:ea typeface="TT Hoves"/>
                <a:cs typeface="TT Hoves"/>
                <a:sym typeface="TT Hoves"/>
              </a:rPr>
              <a:t>Assign Class 1 — Oligotrophic → TSI below 40 (low nutrients, clean water)</a:t>
            </a:r>
          </a:p>
          <a:p>
            <a:pPr algn="just">
              <a:lnSpc>
                <a:spcPts val="4030"/>
              </a:lnSpc>
            </a:pPr>
            <a:r>
              <a:rPr lang="en-US" sz="2878">
                <a:solidFill>
                  <a:srgbClr val="FFFFFF"/>
                </a:solidFill>
                <a:latin typeface="TT Hoves"/>
                <a:ea typeface="TT Hoves"/>
                <a:cs typeface="TT Hoves"/>
                <a:sym typeface="TT Hoves"/>
              </a:rPr>
              <a:t>Assign Class 2 — Mesotrophic → TSI between 40 and 50 (moderate nutrients)</a:t>
            </a:r>
          </a:p>
          <a:p>
            <a:pPr algn="just">
              <a:lnSpc>
                <a:spcPts val="4030"/>
              </a:lnSpc>
            </a:pPr>
            <a:r>
              <a:rPr lang="en-US" sz="2878">
                <a:solidFill>
                  <a:srgbClr val="FFFFFF"/>
                </a:solidFill>
                <a:latin typeface="TT Hoves"/>
                <a:ea typeface="TT Hoves"/>
                <a:cs typeface="TT Hoves"/>
                <a:sym typeface="TT Hoves"/>
              </a:rPr>
              <a:t>Assign Class 3 — Eutrophic → TSI above 50 (high nutrients, algal bloom risk)</a:t>
            </a:r>
          </a:p>
          <a:p>
            <a:pPr algn="just">
              <a:lnSpc>
                <a:spcPts val="4030"/>
              </a:lnSpc>
            </a:pPr>
            <a:r>
              <a:rPr lang="en-US" sz="2878">
                <a:solidFill>
                  <a:srgbClr val="FFFFFF"/>
                </a:solidFill>
                <a:latin typeface="TT Hoves"/>
                <a:ea typeface="TT Hoves"/>
                <a:cs typeface="TT Hoves"/>
                <a:sym typeface="TT Hoves"/>
              </a:rPr>
              <a:t>Apply classification using one of two methods:</a:t>
            </a:r>
          </a:p>
          <a:p>
            <a:pPr algn="just">
              <a:lnSpc>
                <a:spcPts val="4030"/>
              </a:lnSpc>
            </a:pPr>
          </a:p>
          <a:p>
            <a:pPr algn="just">
              <a:lnSpc>
                <a:spcPts val="4030"/>
              </a:lnSpc>
            </a:pPr>
            <a:r>
              <a:rPr lang="en-US" sz="2878">
                <a:solidFill>
                  <a:srgbClr val="FFFFFF"/>
                </a:solidFill>
                <a:latin typeface="TT Hoves"/>
                <a:ea typeface="TT Hoves"/>
                <a:cs typeface="TT Hoves"/>
                <a:sym typeface="TT Hoves"/>
              </a:rPr>
              <a:t>Method A: Rule-based thresholding (simple if-else logic in Python or GEE)</a:t>
            </a:r>
          </a:p>
          <a:p>
            <a:pPr algn="just">
              <a:lnSpc>
                <a:spcPts val="4030"/>
              </a:lnSpc>
            </a:pPr>
            <a:r>
              <a:rPr lang="en-US" sz="2878">
                <a:solidFill>
                  <a:srgbClr val="FFFFFF"/>
                </a:solidFill>
                <a:latin typeface="TT Hoves"/>
                <a:ea typeface="TT Hoves"/>
                <a:cs typeface="TT Hoves"/>
                <a:sym typeface="TT Hoves"/>
              </a:rPr>
              <a:t>Method B: Machine Learning using Random Forest or SVM with features like NDCI, NDWI, and band reflectance</a:t>
            </a:r>
          </a:p>
          <a:p>
            <a:pPr algn="just">
              <a:lnSpc>
                <a:spcPts val="4030"/>
              </a:lnSpc>
            </a:pPr>
          </a:p>
          <a:p>
            <a:pPr algn="just">
              <a:lnSpc>
                <a:spcPts val="4030"/>
              </a:lnSpc>
            </a:pPr>
            <a:r>
              <a:rPr lang="en-US" sz="2878">
                <a:solidFill>
                  <a:srgbClr val="FFFFFF"/>
                </a:solidFill>
                <a:latin typeface="TT Hoves"/>
                <a:ea typeface="TT Hoves"/>
                <a:cs typeface="TT Hoves"/>
                <a:sym typeface="TT Hoves"/>
              </a:rPr>
              <a:t>Generate a classified raster with 3 distinct trophic classes</a:t>
            </a:r>
          </a:p>
          <a:p>
            <a:pPr algn="just">
              <a:lnSpc>
                <a:spcPts val="4030"/>
              </a:lnSpc>
            </a:pPr>
            <a:r>
              <a:rPr lang="en-US" sz="2878" b="true">
                <a:solidFill>
                  <a:srgbClr val="FFFFFF"/>
                </a:solidFill>
                <a:latin typeface="TT Hoves Bold"/>
                <a:ea typeface="TT Hoves Bold"/>
                <a:cs typeface="TT Hoves Bold"/>
                <a:sym typeface="TT Hoves Bold"/>
              </a:rPr>
              <a:t>Output: </a:t>
            </a:r>
            <a:r>
              <a:rPr lang="en-US" sz="2878">
                <a:solidFill>
                  <a:srgbClr val="FFFFFF"/>
                </a:solidFill>
                <a:latin typeface="TT Hoves"/>
                <a:ea typeface="TT Hoves"/>
                <a:cs typeface="TT Hoves"/>
                <a:sym typeface="TT Hoves"/>
              </a:rPr>
              <a:t>Classified Trophic Level Map (3 Classes)</a:t>
            </a:r>
          </a:p>
          <a:p>
            <a:pPr algn="just" marL="0" indent="0" lvl="0">
              <a:lnSpc>
                <a:spcPts val="4030"/>
              </a:lnSpc>
              <a:spcBef>
                <a:spcPct val="0"/>
              </a:spcBef>
            </a:pPr>
          </a:p>
        </p:txBody>
      </p:sp>
      <p:sp>
        <p:nvSpPr>
          <p:cNvPr name="Freeform 6" id="6"/>
          <p:cNvSpPr/>
          <p:nvPr/>
        </p:nvSpPr>
        <p:spPr>
          <a:xfrm flipH="false" flipV="false" rot="0">
            <a:off x="-747783" y="315632"/>
            <a:ext cx="7220944" cy="713068"/>
          </a:xfrm>
          <a:custGeom>
            <a:avLst/>
            <a:gdLst/>
            <a:ahLst/>
            <a:cxnLst/>
            <a:rect r="r" b="b" t="t" l="l"/>
            <a:pathLst>
              <a:path h="713068" w="7220944">
                <a:moveTo>
                  <a:pt x="0" y="0"/>
                </a:moveTo>
                <a:lnTo>
                  <a:pt x="7220944" y="0"/>
                </a:lnTo>
                <a:lnTo>
                  <a:pt x="7220944" y="713068"/>
                </a:lnTo>
                <a:lnTo>
                  <a:pt x="0" y="713068"/>
                </a:lnTo>
                <a:lnTo>
                  <a:pt x="0" y="0"/>
                </a:lnTo>
                <a:close/>
              </a:path>
            </a:pathLst>
          </a:custGeom>
          <a:blipFill>
            <a:blip r:embed="rId5"/>
            <a:stretch>
              <a:fillRect l="0" t="0" r="0" b="0"/>
            </a:stretch>
          </a:blipFill>
        </p:spPr>
      </p:sp>
      <p:sp>
        <p:nvSpPr>
          <p:cNvPr name="Freeform 7" id="7"/>
          <p:cNvSpPr/>
          <p:nvPr/>
        </p:nvSpPr>
        <p:spPr>
          <a:xfrm flipH="false" flipV="false" rot="0">
            <a:off x="14103169" y="332855"/>
            <a:ext cx="3714860" cy="1187699"/>
          </a:xfrm>
          <a:custGeom>
            <a:avLst/>
            <a:gdLst/>
            <a:ahLst/>
            <a:cxnLst/>
            <a:rect r="r" b="b" t="t" l="l"/>
            <a:pathLst>
              <a:path h="1187699" w="3714860">
                <a:moveTo>
                  <a:pt x="0" y="0"/>
                </a:moveTo>
                <a:lnTo>
                  <a:pt x="3714860" y="0"/>
                </a:lnTo>
                <a:lnTo>
                  <a:pt x="3714860" y="1187699"/>
                </a:lnTo>
                <a:lnTo>
                  <a:pt x="0" y="1187699"/>
                </a:lnTo>
                <a:lnTo>
                  <a:pt x="0" y="0"/>
                </a:lnTo>
                <a:close/>
              </a:path>
            </a:pathLst>
          </a:custGeom>
          <a:blipFill>
            <a:blip r:embed="rId6"/>
            <a:stretch>
              <a:fillRect l="0" t="-696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DAHCaHNAn64</dc:identifier>
  <dcterms:modified xsi:type="dcterms:W3CDTF">2011-08-01T06:04:30Z</dcterms:modified>
  <cp:revision>1</cp:revision>
  <dc:title>naecO ehT</dc:title>
</cp:coreProperties>
</file>

<file path=docProps/thumbnail.jpeg>
</file>